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512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667EEA"/>
            </a:gs>
            <a:gs pos="100000">
              <a:srgbClr val="764BA2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667EEA">
                  <a:alpha val="85000"/>
                </a:srgbClr>
              </a:gs>
              <a:gs pos="100000">
                <a:srgbClr val="764BA2">
                  <a:alpha val="85000"/>
                </a:srgbClr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76200"/>
          </a:xfrm>
          <a:prstGeom prst="rect">
            <a:avLst/>
          </a:prstGeom>
          <a:gradFill rotWithShape="1">
            <a:gsLst>
              <a:gs pos="0">
                <a:srgbClr val="F093FB"/>
              </a:gs>
              <a:gs pos="100000">
                <a:srgbClr val="F5576C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0" y="6781799"/>
            <a:ext cx="12191695" cy="76200"/>
          </a:xfrm>
          <a:prstGeom prst="rect">
            <a:avLst/>
          </a:prstGeom>
          <a:gradFill rotWithShape="1">
            <a:gsLst>
              <a:gs pos="0">
                <a:srgbClr val="4FACFE"/>
              </a:gs>
              <a:gs pos="100000">
                <a:srgbClr val="00F2FE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67733" y="520769"/>
            <a:ext cx="1142971" cy="863461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0990" y="5422623"/>
            <a:ext cx="1142971" cy="832402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52876" y="1492377"/>
            <a:ext cx="609584" cy="46329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91055" y="1467993"/>
            <a:ext cx="609584" cy="512063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29234" y="1513712"/>
            <a:ext cx="609584" cy="42062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552736" y="2333624"/>
            <a:ext cx="5086222" cy="17145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5850"/>
              </a:lnSpc>
              <a:spcBef>
                <a:spcPts val="0"/>
              </a:spcBef>
              <a:spcAft>
                <a:spcPts val="1560"/>
              </a:spcAft>
            </a:pPr>
            <a:r>
              <a:rPr sz="4305" b="1">
                <a:solidFill>
                  <a:srgbClr val="FFFFFF"/>
                </a:solidFill>
                <a:latin typeface="Poppins"/>
              </a:rPr>
              <a:t> Global Review:</a:t>
            </a:r>
            <a:r>
              <a:rPr sz="1104"/>
              <a:t>
</a:t>
            </a:r>
            <a:r>
              <a:rPr sz="4305" b="1">
                <a:solidFill>
                  <a:srgbClr val="FFFFFF"/>
                </a:solidFill>
                <a:latin typeface="Poppins"/>
              </a:rPr>
              <a:t>Units 3 &amp; 4 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876678" y="4276725"/>
            <a:ext cx="2438339" cy="57150"/>
          </a:xfrm>
          <a:prstGeom prst="roundRect">
            <a:avLst>
              <a:gd name="adj" fmla="val 333300000"/>
            </a:avLst>
          </a:prstGeom>
          <a:gradFill rotWithShape="1">
            <a:gsLst>
              <a:gs pos="0">
                <a:srgbClr val="F093FB"/>
              </a:gs>
              <a:gs pos="100000">
                <a:srgbClr val="F5576C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019549" y="4638674"/>
            <a:ext cx="2162120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2340"/>
              </a:lnSpc>
              <a:spcBef>
                <a:spcPts val="0"/>
              </a:spcBef>
              <a:spcAft>
                <a:spcPts val="1040"/>
              </a:spcAft>
            </a:pPr>
            <a:r>
              <a:rPr sz="1794" b="0">
                <a:solidFill>
                  <a:srgbClr val="FFFFFF"/>
                </a:solidFill>
                <a:latin typeface="Roboto"/>
              </a:rPr>
              <a:t>Media &amp; Leisure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78386" y="5117404"/>
            <a:ext cx="4025396" cy="347467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sz="1196" b="0" dirty="0">
                <a:solidFill>
                  <a:srgbClr val="FFFFFF"/>
                </a:solidFill>
                <a:latin typeface="Poppins Black" panose="020B0502040204020203" pitchFamily="2" charset="0"/>
                <a:cs typeface="Poppins Black" panose="020B0502040204020203" pitchFamily="2" charset="0"/>
              </a:rPr>
              <a:t>Practice Vocabulary, Grammar, Communication &amp; Writing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19849" y="6095999"/>
            <a:ext cx="1762080" cy="457200"/>
          </a:xfrm>
          <a:prstGeom prst="roundRect">
            <a:avLst>
              <a:gd name="adj" fmla="val 33333"/>
            </a:avLst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248443" y="6248876"/>
            <a:ext cx="228594" cy="15144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553236" y="6210299"/>
            <a:ext cx="1000099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FFFFFF"/>
                </a:solidFill>
                <a:latin typeface="Roboto"/>
              </a:rPr>
              <a:t>Practice Tasks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924801" y="6095999"/>
            <a:ext cx="1809704" cy="457200"/>
          </a:xfrm>
          <a:prstGeom prst="roundRect">
            <a:avLst>
              <a:gd name="adj" fmla="val 33333"/>
            </a:avLst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0153396" y="6221730"/>
            <a:ext cx="228594" cy="20573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0458188" y="6210299"/>
            <a:ext cx="1047723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FFFFFF"/>
                </a:solidFill>
                <a:latin typeface="Roboto"/>
              </a:rPr>
              <a:t>Review &amp; Learn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5F7FA"/>
            </a:gs>
            <a:gs pos="100000">
              <a:srgbClr val="E8EEF5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09625"/>
          </a:xfrm>
          <a:prstGeom prst="rect">
            <a:avLst/>
          </a:prstGeom>
          <a:gradFill rotWithShape="1">
            <a:gsLst>
              <a:gs pos="0">
                <a:srgbClr val="667EEA"/>
              </a:gs>
              <a:gs pos="100000">
                <a:srgbClr val="764BA2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9584" y="274418"/>
            <a:ext cx="342891" cy="25126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04872" y="114300"/>
            <a:ext cx="6457788" cy="5715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3900"/>
              </a:lnSpc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Poppins"/>
              </a:rPr>
              <a:t>I. VOCABULARY (Media &amp; Leisure)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9584" y="1847849"/>
            <a:ext cx="3457488" cy="3352800"/>
          </a:xfrm>
          <a:prstGeom prst="roundRect">
            <a:avLst>
              <a:gd name="adj" fmla="val 9090"/>
            </a:avLst>
          </a:prstGeom>
          <a:solidFill>
            <a:srgbClr val="FFFFFF"/>
          </a:solidFill>
          <a:ln w="41275">
            <a:solidFill>
              <a:srgbClr val="667E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2576" y="2301977"/>
            <a:ext cx="761980" cy="57764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38239" y="3229052"/>
            <a:ext cx="2231637" cy="45704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730"/>
              </a:lnSpc>
              <a:spcBef>
                <a:spcPts val="0"/>
              </a:spcBef>
              <a:spcAft>
                <a:spcPts val="1040"/>
              </a:spcAft>
            </a:pPr>
            <a:r>
              <a:rPr sz="2400" b="1">
                <a:solidFill>
                  <a:srgbClr val="667EEA"/>
                </a:solidFill>
                <a:latin typeface="Poppins"/>
              </a:rPr>
              <a:t>Part A: Media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4377" y="3881157"/>
            <a:ext cx="190495" cy="16248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19169" y="3775646"/>
            <a:ext cx="1619289" cy="35445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374151"/>
                </a:solidFill>
                <a:latin typeface="Roboto"/>
              </a:rPr>
              <a:t>Fill in the blanks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14377" y="4281207"/>
            <a:ext cx="190495" cy="16248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219169" y="4175696"/>
            <a:ext cx="1295483" cy="35445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374151"/>
                </a:solidFill>
                <a:latin typeface="Roboto"/>
              </a:rPr>
              <a:t>Media terms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14377" y="4681257"/>
            <a:ext cx="190495" cy="16248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219169" y="4575746"/>
            <a:ext cx="2044086" cy="35445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374151"/>
                </a:solidFill>
                <a:latin typeface="Roboto"/>
              </a:rPr>
              <a:t>6 practice sentences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71865" y="1847849"/>
            <a:ext cx="3457488" cy="3352800"/>
          </a:xfrm>
          <a:prstGeom prst="roundRect">
            <a:avLst>
              <a:gd name="adj" fmla="val 9090"/>
            </a:avLst>
          </a:prstGeom>
          <a:solidFill>
            <a:srgbClr val="FFFFFF"/>
          </a:solidFill>
          <a:ln w="41275">
            <a:solidFill>
              <a:srgbClr val="F093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714857" y="2271251"/>
            <a:ext cx="761980" cy="63909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143371" y="3229052"/>
            <a:ext cx="2355068" cy="45704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730"/>
              </a:lnSpc>
              <a:spcBef>
                <a:spcPts val="0"/>
              </a:spcBef>
              <a:spcAft>
                <a:spcPts val="1040"/>
              </a:spcAft>
            </a:pPr>
            <a:r>
              <a:rPr sz="2400" b="1">
                <a:solidFill>
                  <a:srgbClr val="F093FB"/>
                </a:solidFill>
                <a:latin typeface="Poppins"/>
              </a:rPr>
              <a:t>Part B: Leisure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76658" y="3881157"/>
            <a:ext cx="190495" cy="16248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981450" y="3775646"/>
            <a:ext cx="2000804" cy="35445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374151"/>
                </a:solidFill>
                <a:latin typeface="Roboto"/>
              </a:rPr>
              <a:t>Categorize activities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76658" y="4281207"/>
            <a:ext cx="190495" cy="16248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981450" y="4175696"/>
            <a:ext cx="2186752" cy="35445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374151"/>
                </a:solidFill>
                <a:latin typeface="Roboto"/>
              </a:rPr>
              <a:t>Indoor/Outdoor/Water</a:t>
            </a: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76658" y="4681257"/>
            <a:ext cx="190495" cy="16248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81450" y="4575746"/>
            <a:ext cx="2170722" cy="35445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374151"/>
                </a:solidFill>
                <a:latin typeface="Roboto"/>
              </a:rPr>
              <a:t>3 categorization tasks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124621" y="1847849"/>
            <a:ext cx="3457488" cy="3352800"/>
          </a:xfrm>
          <a:prstGeom prst="roundRect">
            <a:avLst>
              <a:gd name="adj" fmla="val 9090"/>
            </a:avLst>
          </a:prstGeom>
          <a:solidFill>
            <a:srgbClr val="FFFFFF"/>
          </a:solidFill>
          <a:ln w="41275">
            <a:solidFill>
              <a:srgbClr val="4FAC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477138" y="2271251"/>
            <a:ext cx="761980" cy="639096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8648483" y="3229052"/>
            <a:ext cx="2928943" cy="45704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730"/>
              </a:lnSpc>
              <a:spcBef>
                <a:spcPts val="0"/>
              </a:spcBef>
              <a:spcAft>
                <a:spcPts val="1040"/>
              </a:spcAft>
            </a:pPr>
            <a:r>
              <a:rPr sz="2400" b="1">
                <a:solidFill>
                  <a:srgbClr val="4FACFE"/>
                </a:solidFill>
                <a:latin typeface="Poppins"/>
              </a:rPr>
              <a:t>Part C: Adjectives</a:t>
            </a:r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29414" y="3881157"/>
            <a:ext cx="190495" cy="162485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8734206" y="3775646"/>
            <a:ext cx="1665777" cy="35445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374151"/>
                </a:solidFill>
                <a:latin typeface="Roboto"/>
              </a:rPr>
              <a:t>-ed vs -ing forms</a:t>
            </a:r>
          </a:p>
        </p:txBody>
      </p:sp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29414" y="4281207"/>
            <a:ext cx="190495" cy="162485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8734206" y="4175696"/>
            <a:ext cx="1712264" cy="35445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374151"/>
                </a:solidFill>
                <a:latin typeface="Roboto"/>
              </a:rPr>
              <a:t>Feelings &amp; states</a:t>
            </a:r>
          </a:p>
        </p:txBody>
      </p:sp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29414" y="4681257"/>
            <a:ext cx="190495" cy="162485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734206" y="4575746"/>
            <a:ext cx="2044086" cy="35445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374151"/>
                </a:solidFill>
                <a:latin typeface="Roboto"/>
              </a:rPr>
              <a:t>4 practice sentences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0" y="6248400"/>
            <a:ext cx="12191695" cy="609600"/>
          </a:xfrm>
          <a:prstGeom prst="rect">
            <a:avLst/>
          </a:prstGeom>
          <a:gradFill rotWithShape="1">
            <a:gsLst>
              <a:gs pos="0">
                <a:srgbClr val="667EEA">
                  <a:alpha val="10000"/>
                </a:srgbClr>
              </a:gs>
              <a:gs pos="100000">
                <a:srgbClr val="764BA2">
                  <a:alpha val="10000"/>
                </a:srgbClr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971725" y="6440142"/>
            <a:ext cx="266693" cy="226115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3390815" y="6367911"/>
            <a:ext cx="6590202" cy="38010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b="1">
                <a:solidFill>
                  <a:srgbClr val="374151"/>
                </a:solidFill>
                <a:latin typeface="Roboto"/>
              </a:rPr>
              <a:t>Let's explore media terms, leisure activities &amp; adjective forms!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5F7FA"/>
            </a:gs>
            <a:gs pos="100000">
              <a:srgbClr val="E8EEF5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71500"/>
          </a:xfrm>
          <a:prstGeom prst="rect">
            <a:avLst/>
          </a:prstGeom>
          <a:gradFill rotWithShape="1">
            <a:gsLst>
              <a:gs pos="0">
                <a:srgbClr val="667EEA"/>
              </a:gs>
              <a:gs pos="100000">
                <a:srgbClr val="764BA2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9584" y="152728"/>
            <a:ext cx="342891" cy="26604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04872" y="0"/>
            <a:ext cx="5010024" cy="5715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3900"/>
              </a:lnSpc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Poppins"/>
              </a:rPr>
              <a:t>A. Media: Fill in the blanks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9584" y="2095499"/>
            <a:ext cx="3552736" cy="3771900"/>
          </a:xfrm>
          <a:prstGeom prst="roundRect">
            <a:avLst>
              <a:gd name="adj" fmla="val 8579"/>
            </a:avLst>
          </a:prstGeom>
          <a:solidFill>
            <a:srgbClr val="FFFFFF"/>
          </a:solidFill>
          <a:ln w="41275">
            <a:solidFill>
              <a:srgbClr val="667E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377" y="2538778"/>
            <a:ext cx="304792" cy="19929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33466" y="2457450"/>
            <a:ext cx="1209644" cy="37147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1554" b="1">
                <a:solidFill>
                  <a:srgbClr val="667EEA"/>
                </a:solidFill>
                <a:latin typeface="Poppins"/>
              </a:rPr>
              <a:t>Word Box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377" y="3047999"/>
            <a:ext cx="1419189" cy="542925"/>
          </a:xfrm>
          <a:prstGeom prst="roundRect">
            <a:avLst>
              <a:gd name="adj" fmla="val 28070"/>
            </a:avLst>
          </a:prstGeom>
          <a:gradFill rotWithShape="1">
            <a:gsLst>
              <a:gs pos="0">
                <a:srgbClr val="FAF5FF"/>
              </a:gs>
              <a:gs pos="100000">
                <a:srgbClr val="FDF2F8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 b="1"/>
          </a:p>
        </p:txBody>
      </p:sp>
      <p:sp>
        <p:nvSpPr>
          <p:cNvPr id="9" name="Round Same Side Corner Rectangle 8"/>
          <p:cNvSpPr/>
          <p:nvPr/>
        </p:nvSpPr>
        <p:spPr>
          <a:xfrm rot="16200000">
            <a:off x="708955" y="3253421"/>
            <a:ext cx="542925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67E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 b="1"/>
          </a:p>
        </p:txBody>
      </p:sp>
      <p:sp>
        <p:nvSpPr>
          <p:cNvPr id="10" name="TextBox 9"/>
          <p:cNvSpPr txBox="1"/>
          <p:nvPr/>
        </p:nvSpPr>
        <p:spPr>
          <a:xfrm>
            <a:off x="979710" y="3137425"/>
            <a:ext cx="1349985" cy="364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374151"/>
                </a:solidFill>
                <a:latin typeface="Roboto"/>
              </a:rPr>
              <a:t>documentary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447863" y="3047999"/>
            <a:ext cx="1419189" cy="542925"/>
          </a:xfrm>
          <a:prstGeom prst="roundRect">
            <a:avLst>
              <a:gd name="adj" fmla="val 28070"/>
            </a:avLst>
          </a:prstGeom>
          <a:gradFill rotWithShape="1">
            <a:gsLst>
              <a:gs pos="0">
                <a:srgbClr val="FAF5FF"/>
              </a:gs>
              <a:gs pos="100000">
                <a:srgbClr val="FDF2F8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2" name="Round Same Side Corner Rectangle 11"/>
          <p:cNvSpPr/>
          <p:nvPr/>
        </p:nvSpPr>
        <p:spPr>
          <a:xfrm rot="16200000">
            <a:off x="2242441" y="3253421"/>
            <a:ext cx="542925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093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 b="1"/>
          </a:p>
        </p:txBody>
      </p:sp>
      <p:sp>
        <p:nvSpPr>
          <p:cNvPr id="13" name="TextBox 12"/>
          <p:cNvSpPr txBox="1"/>
          <p:nvPr/>
        </p:nvSpPr>
        <p:spPr>
          <a:xfrm>
            <a:off x="2638359" y="3129410"/>
            <a:ext cx="857864" cy="38010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b="1">
                <a:solidFill>
                  <a:srgbClr val="374151"/>
                </a:solidFill>
                <a:latin typeface="Roboto"/>
              </a:rPr>
              <a:t>anchor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4377" y="3714750"/>
            <a:ext cx="1419189" cy="542925"/>
          </a:xfrm>
          <a:prstGeom prst="roundRect">
            <a:avLst>
              <a:gd name="adj" fmla="val 28070"/>
            </a:avLst>
          </a:prstGeom>
          <a:gradFill rotWithShape="1">
            <a:gsLst>
              <a:gs pos="0">
                <a:srgbClr val="FAF5FF"/>
              </a:gs>
              <a:gs pos="100000">
                <a:srgbClr val="FDF2F8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 b="1"/>
          </a:p>
        </p:txBody>
      </p:sp>
      <p:sp>
        <p:nvSpPr>
          <p:cNvPr id="15" name="Round Same Side Corner Rectangle 14"/>
          <p:cNvSpPr/>
          <p:nvPr/>
        </p:nvSpPr>
        <p:spPr>
          <a:xfrm rot="16200000">
            <a:off x="708955" y="3920172"/>
            <a:ext cx="542925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4FAC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 b="1"/>
          </a:p>
        </p:txBody>
      </p:sp>
      <p:sp>
        <p:nvSpPr>
          <p:cNvPr id="16" name="TextBox 15"/>
          <p:cNvSpPr txBox="1"/>
          <p:nvPr/>
        </p:nvSpPr>
        <p:spPr>
          <a:xfrm>
            <a:off x="1104872" y="3796159"/>
            <a:ext cx="594971" cy="38010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b="1" dirty="0">
                <a:solidFill>
                  <a:srgbClr val="374151"/>
                </a:solidFill>
                <a:latin typeface="Roboto"/>
              </a:rPr>
              <a:t>blog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447863" y="3714750"/>
            <a:ext cx="1419189" cy="542925"/>
          </a:xfrm>
          <a:prstGeom prst="roundRect">
            <a:avLst>
              <a:gd name="adj" fmla="val 28070"/>
            </a:avLst>
          </a:prstGeom>
          <a:gradFill rotWithShape="1">
            <a:gsLst>
              <a:gs pos="0">
                <a:srgbClr val="FAF5FF"/>
              </a:gs>
              <a:gs pos="100000">
                <a:srgbClr val="FDF2F8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8" name="Round Same Side Corner Rectangle 17"/>
          <p:cNvSpPr/>
          <p:nvPr/>
        </p:nvSpPr>
        <p:spPr>
          <a:xfrm rot="16200000">
            <a:off x="2242441" y="3920172"/>
            <a:ext cx="542925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67E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 b="1"/>
          </a:p>
        </p:txBody>
      </p:sp>
      <p:sp>
        <p:nvSpPr>
          <p:cNvPr id="19" name="TextBox 18"/>
          <p:cNvSpPr txBox="1"/>
          <p:nvPr/>
        </p:nvSpPr>
        <p:spPr>
          <a:xfrm>
            <a:off x="2638359" y="3796159"/>
            <a:ext cx="966868" cy="38010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b="1">
                <a:solidFill>
                  <a:srgbClr val="374151"/>
                </a:solidFill>
                <a:latin typeface="Roboto"/>
              </a:rPr>
              <a:t>episode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14377" y="4362450"/>
            <a:ext cx="1419189" cy="542925"/>
          </a:xfrm>
          <a:prstGeom prst="roundRect">
            <a:avLst>
              <a:gd name="adj" fmla="val 28070"/>
            </a:avLst>
          </a:prstGeom>
          <a:gradFill rotWithShape="1">
            <a:gsLst>
              <a:gs pos="0">
                <a:srgbClr val="FAF5FF"/>
              </a:gs>
              <a:gs pos="100000">
                <a:srgbClr val="FDF2F8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 b="1"/>
          </a:p>
        </p:txBody>
      </p:sp>
      <p:sp>
        <p:nvSpPr>
          <p:cNvPr id="21" name="Round Same Side Corner Rectangle 20"/>
          <p:cNvSpPr/>
          <p:nvPr/>
        </p:nvSpPr>
        <p:spPr>
          <a:xfrm rot="16200000">
            <a:off x="708955" y="4567872"/>
            <a:ext cx="542925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093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 b="1"/>
          </a:p>
        </p:txBody>
      </p:sp>
      <p:sp>
        <p:nvSpPr>
          <p:cNvPr id="22" name="TextBox 21"/>
          <p:cNvSpPr txBox="1"/>
          <p:nvPr/>
        </p:nvSpPr>
        <p:spPr>
          <a:xfrm>
            <a:off x="1104872" y="4443860"/>
            <a:ext cx="695960" cy="38010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b="1" dirty="0">
                <a:solidFill>
                  <a:srgbClr val="374151"/>
                </a:solidFill>
                <a:latin typeface="Roboto"/>
              </a:rPr>
              <a:t>trend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447863" y="4362450"/>
            <a:ext cx="1419189" cy="542925"/>
          </a:xfrm>
          <a:prstGeom prst="roundRect">
            <a:avLst>
              <a:gd name="adj" fmla="val 28070"/>
            </a:avLst>
          </a:prstGeom>
          <a:gradFill rotWithShape="1">
            <a:gsLst>
              <a:gs pos="0">
                <a:srgbClr val="FAF5FF"/>
              </a:gs>
              <a:gs pos="100000">
                <a:srgbClr val="FDF2F8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24" name="Round Same Side Corner Rectangle 23"/>
          <p:cNvSpPr/>
          <p:nvPr/>
        </p:nvSpPr>
        <p:spPr>
          <a:xfrm rot="16200000">
            <a:off x="2242441" y="4567872"/>
            <a:ext cx="542925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4FAC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 b="1"/>
          </a:p>
        </p:txBody>
      </p:sp>
      <p:sp>
        <p:nvSpPr>
          <p:cNvPr id="25" name="TextBox 24"/>
          <p:cNvSpPr txBox="1"/>
          <p:nvPr/>
        </p:nvSpPr>
        <p:spPr>
          <a:xfrm>
            <a:off x="2638359" y="4443860"/>
            <a:ext cx="1197700" cy="38010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b="1">
                <a:solidFill>
                  <a:srgbClr val="374151"/>
                </a:solidFill>
                <a:latin typeface="Roboto"/>
              </a:rPr>
              <a:t>influencer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14377" y="5029200"/>
            <a:ext cx="2943151" cy="542925"/>
          </a:xfrm>
          <a:prstGeom prst="roundRect">
            <a:avLst>
              <a:gd name="adj" fmla="val 28070"/>
            </a:avLst>
          </a:prstGeom>
          <a:gradFill rotWithShape="1">
            <a:gsLst>
              <a:gs pos="0">
                <a:srgbClr val="FAF5FF"/>
              </a:gs>
              <a:gs pos="100000">
                <a:srgbClr val="FDF2F8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27" name="Round Same Side Corner Rectangle 26"/>
          <p:cNvSpPr/>
          <p:nvPr/>
        </p:nvSpPr>
        <p:spPr>
          <a:xfrm rot="16200000">
            <a:off x="708955" y="5234622"/>
            <a:ext cx="542925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67E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 b="1"/>
          </a:p>
        </p:txBody>
      </p:sp>
      <p:sp>
        <p:nvSpPr>
          <p:cNvPr id="28" name="TextBox 27"/>
          <p:cNvSpPr txBox="1"/>
          <p:nvPr/>
        </p:nvSpPr>
        <p:spPr>
          <a:xfrm>
            <a:off x="1104872" y="5110609"/>
            <a:ext cx="1152816" cy="38010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b="1" dirty="0">
                <a:solidFill>
                  <a:srgbClr val="374151"/>
                </a:solidFill>
                <a:latin typeface="Roboto"/>
              </a:rPr>
              <a:t>password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467113" y="709613"/>
            <a:ext cx="7114997" cy="6067424"/>
          </a:xfrm>
          <a:prstGeom prst="roundRect">
            <a:avLst>
              <a:gd name="adj" fmla="val 5023"/>
            </a:avLst>
          </a:prstGeom>
          <a:solidFill>
            <a:srgbClr val="FFFFFF"/>
          </a:solidFill>
          <a:ln w="41275">
            <a:solidFill>
              <a:srgbClr val="F093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64291" y="942242"/>
            <a:ext cx="304792" cy="260838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5373875" y="863201"/>
            <a:ext cx="2438339" cy="37147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1554" b="1" dirty="0">
                <a:solidFill>
                  <a:srgbClr val="F093FB"/>
                </a:solidFill>
                <a:latin typeface="Poppins"/>
              </a:rPr>
              <a:t>Practice Sentences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709771" y="1535144"/>
            <a:ext cx="413831" cy="40895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260"/>
              </a:spcBef>
              <a:spcAft>
                <a:spcPts val="0"/>
              </a:spcAft>
            </a:pPr>
            <a:r>
              <a:rPr sz="2400" b="1" dirty="0">
                <a:solidFill>
                  <a:srgbClr val="9333EA"/>
                </a:solidFill>
                <a:latin typeface="Roboto"/>
              </a:rPr>
              <a:t>1.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69083" y="1421533"/>
            <a:ext cx="6191095" cy="70070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 dirty="0">
                <a:solidFill>
                  <a:srgbClr val="374151"/>
                </a:solidFill>
                <a:latin typeface="Roboto"/>
              </a:rPr>
              <a:t>To keep your social media account safe, you should always use a strong</a:t>
            </a:r>
            <a:r>
              <a:rPr lang="en-US" sz="2000" b="0" dirty="0">
                <a:solidFill>
                  <a:srgbClr val="374151"/>
                </a:solidFill>
                <a:latin typeface="Roboto"/>
              </a:rPr>
              <a:t> ……………………………………</a:t>
            </a:r>
            <a:r>
              <a:rPr sz="2000" b="0" dirty="0">
                <a:solidFill>
                  <a:srgbClr val="374151"/>
                </a:solidFill>
                <a:latin typeface="Roboto"/>
              </a:rPr>
              <a:t> 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717385" y="2292482"/>
            <a:ext cx="413831" cy="40895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260"/>
              </a:spcBef>
              <a:spcAft>
                <a:spcPts val="0"/>
              </a:spcAft>
            </a:pPr>
            <a:r>
              <a:rPr sz="2400" b="1" dirty="0">
                <a:solidFill>
                  <a:srgbClr val="9333EA"/>
                </a:solidFill>
                <a:latin typeface="Roboto"/>
              </a:rPr>
              <a:t>2.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86222" y="2306868"/>
            <a:ext cx="6191095" cy="70070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 dirty="0">
                <a:solidFill>
                  <a:srgbClr val="374151"/>
                </a:solidFill>
                <a:latin typeface="Roboto"/>
              </a:rPr>
              <a:t>My sister writes a</a:t>
            </a:r>
            <a:r>
              <a:rPr lang="en-US" sz="2000" b="0" dirty="0">
                <a:solidFill>
                  <a:srgbClr val="374151"/>
                </a:solidFill>
                <a:latin typeface="Roboto"/>
              </a:rPr>
              <a:t> …………………………………….</a:t>
            </a:r>
            <a:r>
              <a:rPr sz="2000" b="0" dirty="0">
                <a:solidFill>
                  <a:srgbClr val="374151"/>
                </a:solidFill>
                <a:latin typeface="Roboto"/>
              </a:rPr>
              <a:t>  about healthy cooking and shares recipes online.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717385" y="3121157"/>
            <a:ext cx="413831" cy="40895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260"/>
              </a:spcBef>
              <a:spcAft>
                <a:spcPts val="0"/>
              </a:spcAft>
            </a:pPr>
            <a:r>
              <a:rPr sz="2400" b="1">
                <a:solidFill>
                  <a:srgbClr val="9333EA"/>
                </a:solidFill>
                <a:latin typeface="Roboto"/>
              </a:rPr>
              <a:t>3.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086222" y="3160606"/>
            <a:ext cx="6191095" cy="70070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>
              <a:lnSpc>
                <a:spcPts val="2275"/>
              </a:lnSpc>
            </a:pPr>
            <a:r>
              <a:rPr sz="2000" b="0" dirty="0">
                <a:solidFill>
                  <a:srgbClr val="374151"/>
                </a:solidFill>
                <a:latin typeface="Roboto"/>
              </a:rPr>
              <a:t>Did you watch the last </a:t>
            </a:r>
            <a:r>
              <a:rPr lang="en-US" sz="2000" dirty="0">
                <a:solidFill>
                  <a:srgbClr val="374151"/>
                </a:solidFill>
                <a:latin typeface="Roboto"/>
              </a:rPr>
              <a:t>…………………………………….</a:t>
            </a:r>
            <a:r>
              <a:rPr sz="2000" b="0" dirty="0">
                <a:solidFill>
                  <a:srgbClr val="374151"/>
                </a:solidFill>
                <a:latin typeface="Roboto"/>
              </a:rPr>
              <a:t> of that TV series? It was exciting!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717385" y="3949832"/>
            <a:ext cx="413831" cy="40895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260"/>
              </a:spcBef>
              <a:spcAft>
                <a:spcPts val="0"/>
              </a:spcAft>
            </a:pPr>
            <a:r>
              <a:rPr sz="2400" b="1">
                <a:solidFill>
                  <a:srgbClr val="9333EA"/>
                </a:solidFill>
                <a:latin typeface="Roboto"/>
              </a:rPr>
              <a:t>4.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069082" y="3984449"/>
            <a:ext cx="6191095" cy="70070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>
              <a:lnSpc>
                <a:spcPts val="2275"/>
              </a:lnSpc>
            </a:pPr>
            <a:r>
              <a:rPr sz="2000" b="0" dirty="0">
                <a:solidFill>
                  <a:srgbClr val="374151"/>
                </a:solidFill>
                <a:latin typeface="Roboto"/>
              </a:rPr>
              <a:t>A</a:t>
            </a:r>
            <a:r>
              <a:rPr lang="en-US" sz="2000" dirty="0">
                <a:solidFill>
                  <a:srgbClr val="374151"/>
                </a:solidFill>
                <a:latin typeface="Roboto"/>
              </a:rPr>
              <a:t> …………………………….</a:t>
            </a:r>
            <a:r>
              <a:rPr sz="2000" b="0" dirty="0">
                <a:solidFill>
                  <a:srgbClr val="374151"/>
                </a:solidFill>
                <a:latin typeface="Roboto"/>
              </a:rPr>
              <a:t>  is a factual film or TV program about a real-life subject, like nature or history.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717385" y="4788031"/>
            <a:ext cx="413831" cy="40895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260"/>
              </a:spcBef>
              <a:spcAft>
                <a:spcPts val="0"/>
              </a:spcAft>
            </a:pPr>
            <a:r>
              <a:rPr sz="2400" b="1">
                <a:solidFill>
                  <a:srgbClr val="9333EA"/>
                </a:solidFill>
                <a:latin typeface="Roboto"/>
              </a:rPr>
              <a:t>5.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69081" y="4805340"/>
            <a:ext cx="6191095" cy="70070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>
              <a:lnSpc>
                <a:spcPts val="2275"/>
              </a:lnSpc>
            </a:pPr>
            <a:r>
              <a:rPr sz="2000" b="0" dirty="0">
                <a:solidFill>
                  <a:srgbClr val="374151"/>
                </a:solidFill>
                <a:latin typeface="Roboto"/>
              </a:rPr>
              <a:t>The news </a:t>
            </a:r>
            <a:r>
              <a:rPr lang="en-US" sz="2000" dirty="0">
                <a:solidFill>
                  <a:srgbClr val="374151"/>
                </a:solidFill>
                <a:latin typeface="Roboto"/>
              </a:rPr>
              <a:t>………………………………………</a:t>
            </a:r>
            <a:r>
              <a:rPr sz="2000" b="0" dirty="0">
                <a:solidFill>
                  <a:srgbClr val="374151"/>
                </a:solidFill>
                <a:latin typeface="Roboto"/>
              </a:rPr>
              <a:t> reported on the weather forecast for tomorrow.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717385" y="5626232"/>
            <a:ext cx="413831" cy="40895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260"/>
              </a:spcBef>
              <a:spcAft>
                <a:spcPts val="0"/>
              </a:spcAft>
            </a:pPr>
            <a:r>
              <a:rPr sz="2400" b="1">
                <a:solidFill>
                  <a:srgbClr val="9333EA"/>
                </a:solidFill>
                <a:latin typeface="Roboto"/>
              </a:rPr>
              <a:t>6.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069080" y="5624294"/>
            <a:ext cx="6191095" cy="70070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>
              <a:lnSpc>
                <a:spcPts val="2275"/>
              </a:lnSpc>
            </a:pPr>
            <a:r>
              <a:rPr sz="2000" b="0" dirty="0">
                <a:solidFill>
                  <a:srgbClr val="374151"/>
                </a:solidFill>
                <a:latin typeface="Roboto"/>
              </a:rPr>
              <a:t>That fashion style is a new</a:t>
            </a:r>
            <a:r>
              <a:rPr lang="en-US" sz="2000" dirty="0">
                <a:solidFill>
                  <a:srgbClr val="374151"/>
                </a:solidFill>
                <a:latin typeface="Roboto"/>
              </a:rPr>
              <a:t> …………………………………….</a:t>
            </a:r>
            <a:r>
              <a:rPr sz="2000" b="0" dirty="0">
                <a:solidFill>
                  <a:srgbClr val="374151"/>
                </a:solidFill>
                <a:latin typeface="Roboto"/>
              </a:rPr>
              <a:t> ; everyone is wearing it this month.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5F7FA"/>
            </a:gs>
            <a:gs pos="100000">
              <a:srgbClr val="E8EEF5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09625"/>
          </a:xfrm>
          <a:prstGeom prst="rect">
            <a:avLst/>
          </a:prstGeom>
          <a:gradFill rotWithShape="1">
            <a:gsLst>
              <a:gs pos="0">
                <a:srgbClr val="667EEA"/>
              </a:gs>
              <a:gs pos="100000">
                <a:srgbClr val="764BA2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9584" y="255204"/>
            <a:ext cx="342891" cy="28969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04872" y="114300"/>
            <a:ext cx="6791155" cy="5715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3900"/>
              </a:lnSpc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Poppins"/>
              </a:rPr>
              <a:t>B. Leisure: Categorize the activities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9584" y="1276350"/>
            <a:ext cx="4267093" cy="5124449"/>
          </a:xfrm>
          <a:prstGeom prst="roundRect">
            <a:avLst>
              <a:gd name="adj" fmla="val 7142"/>
            </a:avLst>
          </a:prstGeom>
          <a:solidFill>
            <a:srgbClr val="FFFFFF"/>
          </a:solidFill>
          <a:ln w="41275">
            <a:solidFill>
              <a:srgbClr val="667E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377" y="1711569"/>
            <a:ext cx="304792" cy="23446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33466" y="1619250"/>
            <a:ext cx="1590635" cy="4000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730"/>
              </a:lnSpc>
              <a:spcBef>
                <a:spcPts val="0"/>
              </a:spcBef>
              <a:spcAft>
                <a:spcPts val="0"/>
              </a:spcAft>
            </a:pPr>
            <a:r>
              <a:rPr sz="1674" b="1">
                <a:solidFill>
                  <a:srgbClr val="667EEA"/>
                </a:solidFill>
                <a:latin typeface="Poppins"/>
              </a:rPr>
              <a:t>Activity List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377" y="2247899"/>
            <a:ext cx="3657508" cy="676274"/>
          </a:xfrm>
          <a:prstGeom prst="roundRect">
            <a:avLst>
              <a:gd name="adj" fmla="val 22535"/>
            </a:avLst>
          </a:prstGeom>
          <a:gradFill rotWithShape="1">
            <a:gsLst>
              <a:gs pos="0">
                <a:srgbClr val="FAF5FF"/>
              </a:gs>
              <a:gs pos="100000">
                <a:srgbClr val="FDF2F8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 Same Side Corner Rectangle 8"/>
          <p:cNvSpPr/>
          <p:nvPr/>
        </p:nvSpPr>
        <p:spPr>
          <a:xfrm rot="16200000">
            <a:off x="642280" y="2519996"/>
            <a:ext cx="676274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67E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2971" y="2468335"/>
            <a:ext cx="285742" cy="24492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81110" y="2400300"/>
            <a:ext cx="990575" cy="37147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1554" b="1">
                <a:solidFill>
                  <a:srgbClr val="374151"/>
                </a:solidFill>
                <a:latin typeface="Roboto"/>
              </a:rPr>
              <a:t>Camping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14377" y="3047999"/>
            <a:ext cx="3657508" cy="676274"/>
          </a:xfrm>
          <a:prstGeom prst="roundRect">
            <a:avLst>
              <a:gd name="adj" fmla="val 22535"/>
            </a:avLst>
          </a:prstGeom>
          <a:gradFill rotWithShape="1">
            <a:gsLst>
              <a:gs pos="0">
                <a:srgbClr val="FDF2F8"/>
              </a:gs>
              <a:gs pos="100000">
                <a:srgbClr val="FAF5FF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 Same Side Corner Rectangle 12"/>
          <p:cNvSpPr/>
          <p:nvPr/>
        </p:nvSpPr>
        <p:spPr>
          <a:xfrm rot="16200000">
            <a:off x="642280" y="3320096"/>
            <a:ext cx="676274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093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42971" y="3258910"/>
            <a:ext cx="285742" cy="24492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581110" y="3200400"/>
            <a:ext cx="1142971" cy="37147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1554" b="1">
                <a:solidFill>
                  <a:srgbClr val="374151"/>
                </a:solidFill>
                <a:latin typeface="Roboto"/>
              </a:rPr>
              <a:t>Gardening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4377" y="3829050"/>
            <a:ext cx="3657508" cy="676274"/>
          </a:xfrm>
          <a:prstGeom prst="roundRect">
            <a:avLst>
              <a:gd name="adj" fmla="val 22535"/>
            </a:avLst>
          </a:prstGeom>
          <a:gradFill rotWithShape="1">
            <a:gsLst>
              <a:gs pos="0">
                <a:srgbClr val="ECFEFF"/>
              </a:gs>
              <a:gs pos="100000">
                <a:srgbClr val="EFF6FF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 Same Side Corner Rectangle 16"/>
          <p:cNvSpPr/>
          <p:nvPr/>
        </p:nvSpPr>
        <p:spPr>
          <a:xfrm rot="16200000">
            <a:off x="642280" y="4101147"/>
            <a:ext cx="676274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4FAC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42971" y="4043654"/>
            <a:ext cx="285742" cy="25659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581110" y="3981449"/>
            <a:ext cx="1019149" cy="37147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1554" b="1">
                <a:solidFill>
                  <a:srgbClr val="374151"/>
                </a:solidFill>
                <a:latin typeface="Roboto"/>
              </a:rPr>
              <a:t>Kayaking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14377" y="4629150"/>
            <a:ext cx="3657508" cy="676274"/>
          </a:xfrm>
          <a:prstGeom prst="roundRect">
            <a:avLst>
              <a:gd name="adj" fmla="val 22535"/>
            </a:avLst>
          </a:prstGeom>
          <a:gradFill rotWithShape="1">
            <a:gsLst>
              <a:gs pos="0">
                <a:srgbClr val="FAF5FF"/>
              </a:gs>
              <a:gs pos="100000">
                <a:srgbClr val="FDF2F8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 Same Side Corner Rectangle 20"/>
          <p:cNvSpPr/>
          <p:nvPr/>
        </p:nvSpPr>
        <p:spPr>
          <a:xfrm rot="16200000">
            <a:off x="642280" y="4901247"/>
            <a:ext cx="676274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67E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42971" y="4856097"/>
            <a:ext cx="285742" cy="21285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581110" y="4781549"/>
            <a:ext cx="914377" cy="37147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1554" b="1">
                <a:solidFill>
                  <a:srgbClr val="374151"/>
                </a:solidFill>
                <a:latin typeface="Roboto"/>
              </a:rPr>
              <a:t>Reading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14377" y="5410199"/>
            <a:ext cx="3657508" cy="676274"/>
          </a:xfrm>
          <a:prstGeom prst="roundRect">
            <a:avLst>
              <a:gd name="adj" fmla="val 22535"/>
            </a:avLst>
          </a:prstGeom>
          <a:gradFill rotWithShape="1">
            <a:gsLst>
              <a:gs pos="0">
                <a:srgbClr val="FDF2F8"/>
              </a:gs>
              <a:gs pos="100000">
                <a:srgbClr val="FAF5FF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 Same Side Corner Rectangle 24"/>
          <p:cNvSpPr/>
          <p:nvPr/>
        </p:nvSpPr>
        <p:spPr>
          <a:xfrm rot="16200000">
            <a:off x="642280" y="5682296"/>
            <a:ext cx="676274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093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142971" y="5627719"/>
            <a:ext cx="285742" cy="25076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581110" y="5562600"/>
            <a:ext cx="828654" cy="37147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1554" b="1">
                <a:solidFill>
                  <a:srgbClr val="374151"/>
                </a:solidFill>
                <a:latin typeface="Roboto"/>
              </a:rPr>
              <a:t>Cycling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181470" y="1190625"/>
            <a:ext cx="6400639" cy="5286375"/>
          </a:xfrm>
          <a:prstGeom prst="roundRect">
            <a:avLst>
              <a:gd name="adj" fmla="val 5765"/>
            </a:avLst>
          </a:prstGeom>
          <a:solidFill>
            <a:srgbClr val="FFFFFF"/>
          </a:solidFill>
          <a:ln w="41275">
            <a:solidFill>
              <a:srgbClr val="F093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486262" y="1614121"/>
            <a:ext cx="304792" cy="257907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5905352" y="1507563"/>
            <a:ext cx="4062266" cy="47102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73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F093FB"/>
                </a:solidFill>
                <a:latin typeface="Poppins"/>
              </a:rPr>
              <a:t>Categorization Tasks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486262" y="2171700"/>
            <a:ext cx="457188" cy="457200"/>
          </a:xfrm>
          <a:prstGeom prst="roundRect">
            <a:avLst>
              <a:gd name="adj" fmla="val 41662500"/>
            </a:avLst>
          </a:prstGeom>
          <a:gradFill rotWithShape="1">
            <a:gsLst>
              <a:gs pos="0">
                <a:srgbClr val="667EEA"/>
              </a:gs>
              <a:gs pos="100000">
                <a:srgbClr val="764BA2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600559" y="2314575"/>
            <a:ext cx="228594" cy="17145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6095847" y="2138671"/>
            <a:ext cx="2255682" cy="40895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520"/>
              </a:spcAft>
            </a:pPr>
            <a:r>
              <a:rPr sz="2400" b="1">
                <a:solidFill>
                  <a:srgbClr val="667EEA"/>
                </a:solidFill>
                <a:latin typeface="Roboto"/>
              </a:rPr>
              <a:t>Indoor Activity: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095847" y="2557910"/>
            <a:ext cx="4631332" cy="38010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374151"/>
                </a:solidFill>
                <a:latin typeface="Roboto"/>
              </a:rPr>
              <a:t> </a:t>
            </a:r>
            <a:r>
              <a:rPr sz="2000" b="0">
                <a:solidFill>
                  <a:srgbClr val="6B7280"/>
                </a:solidFill>
                <a:latin typeface="Roboto"/>
              </a:rPr>
              <a:t>(Example: enjoying a book on the sofa)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262" y="3133724"/>
            <a:ext cx="457188" cy="457200"/>
          </a:xfrm>
          <a:prstGeom prst="roundRect">
            <a:avLst>
              <a:gd name="adj" fmla="val 41662500"/>
            </a:avLst>
          </a:prstGeom>
          <a:gradFill rotWithShape="1">
            <a:gsLst>
              <a:gs pos="0">
                <a:srgbClr val="F093FB"/>
              </a:gs>
              <a:gs pos="100000">
                <a:srgbClr val="F5576C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600559" y="3265170"/>
            <a:ext cx="228594" cy="194309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6095847" y="3100695"/>
            <a:ext cx="2481705" cy="40895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520"/>
              </a:spcAft>
            </a:pPr>
            <a:r>
              <a:rPr sz="2400" b="1">
                <a:solidFill>
                  <a:srgbClr val="F093FB"/>
                </a:solidFill>
                <a:latin typeface="Roboto"/>
              </a:rPr>
              <a:t>Outdoor Activity: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095847" y="3519936"/>
            <a:ext cx="3435492" cy="38010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374151"/>
                </a:solidFill>
                <a:latin typeface="Roboto"/>
              </a:rPr>
              <a:t> </a:t>
            </a:r>
            <a:r>
              <a:rPr sz="2000" b="0">
                <a:solidFill>
                  <a:srgbClr val="6B7280"/>
                </a:solidFill>
                <a:latin typeface="Roboto"/>
              </a:rPr>
              <a:t>(Example: sleeping in a tent)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5486262" y="4095749"/>
            <a:ext cx="457188" cy="457200"/>
          </a:xfrm>
          <a:prstGeom prst="roundRect">
            <a:avLst>
              <a:gd name="adj" fmla="val 41662500"/>
            </a:avLst>
          </a:prstGeom>
          <a:gradFill rotWithShape="1">
            <a:gsLst>
              <a:gs pos="0">
                <a:srgbClr val="4FACFE"/>
              </a:gs>
              <a:gs pos="100000">
                <a:srgbClr val="00F2FE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40" name="Picture 39" descr="image.png"/>
          <p:cNvPicPr>
            <a:picLocks noChangeAspect="1"/>
          </p:cNvPicPr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00559" y="4264342"/>
            <a:ext cx="228594" cy="120014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6095847" y="4062720"/>
            <a:ext cx="2178738" cy="40895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520"/>
              </a:spcAft>
            </a:pPr>
            <a:r>
              <a:rPr sz="2400" b="1">
                <a:solidFill>
                  <a:srgbClr val="4FACFE"/>
                </a:solidFill>
                <a:latin typeface="Roboto"/>
              </a:rPr>
              <a:t>Water Activity: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095847" y="4481961"/>
            <a:ext cx="3735253" cy="38010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374151"/>
                </a:solidFill>
                <a:latin typeface="Roboto"/>
              </a:rPr>
              <a:t> </a:t>
            </a:r>
            <a:r>
              <a:rPr sz="2000" b="0">
                <a:solidFill>
                  <a:srgbClr val="6B7280"/>
                </a:solidFill>
                <a:latin typeface="Roboto"/>
              </a:rPr>
              <a:t>(Example: rowing a small boat)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5F7FA"/>
            </a:gs>
            <a:gs pos="100000">
              <a:srgbClr val="E8EEF5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09625"/>
          </a:xfrm>
          <a:prstGeom prst="rect">
            <a:avLst/>
          </a:prstGeom>
          <a:gradFill rotWithShape="1">
            <a:gsLst>
              <a:gs pos="0">
                <a:srgbClr val="667EEA"/>
              </a:gs>
              <a:gs pos="100000">
                <a:srgbClr val="764BA2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9584" y="255204"/>
            <a:ext cx="342891" cy="28969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04872" y="114300"/>
            <a:ext cx="5076698" cy="5715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3900"/>
              </a:lnSpc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Poppins"/>
              </a:rPr>
              <a:t>C. Adjectives: -ed or -ing?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9584" y="1257300"/>
            <a:ext cx="4238519" cy="3848099"/>
          </a:xfrm>
          <a:prstGeom prst="roundRect">
            <a:avLst>
              <a:gd name="adj" fmla="val 7920"/>
            </a:avLst>
          </a:prstGeom>
          <a:solidFill>
            <a:srgbClr val="FFFFFF"/>
          </a:solidFill>
          <a:ln w="41275">
            <a:solidFill>
              <a:srgbClr val="667E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377" y="1669073"/>
            <a:ext cx="304792" cy="28135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33466" y="1571702"/>
            <a:ext cx="835422" cy="45704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73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667EEA"/>
                </a:solidFill>
                <a:latin typeface="Poppins"/>
              </a:rPr>
              <a:t>Rule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377" y="2156396"/>
            <a:ext cx="1473417" cy="35445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520"/>
              </a:spcAft>
            </a:pPr>
            <a:r>
              <a:rPr sz="1600" b="1">
                <a:solidFill>
                  <a:srgbClr val="667EEA"/>
                </a:solidFill>
                <a:latin typeface="Roboto"/>
              </a:rPr>
              <a:t>-ed Adjectives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377" y="2519811"/>
            <a:ext cx="3122906" cy="38010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374151"/>
                </a:solidFill>
                <a:latin typeface="Roboto"/>
              </a:rPr>
              <a:t>Describe how </a:t>
            </a:r>
            <a:r>
              <a:rPr b="1">
                <a:solidFill>
                  <a:srgbClr val="9333EA"/>
                </a:solidFill>
                <a:latin typeface="Roboto"/>
              </a:rPr>
              <a:t>someone feels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377" y="2880297"/>
            <a:ext cx="1955920" cy="35445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260"/>
              </a:spcBef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Roboto"/>
              </a:rPr>
              <a:t>Example: I felt tired.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377" y="3451797"/>
            <a:ext cx="1534331" cy="35445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520"/>
              </a:spcAft>
            </a:pPr>
            <a:r>
              <a:rPr sz="1600" b="1">
                <a:solidFill>
                  <a:srgbClr val="F093FB"/>
                </a:solidFill>
                <a:latin typeface="Roboto"/>
              </a:rPr>
              <a:t>-ing Adjectives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377" y="3837720"/>
            <a:ext cx="3628934" cy="64940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374151"/>
                </a:solidFill>
                <a:latin typeface="Roboto"/>
              </a:rPr>
              <a:t>Describe the </a:t>
            </a:r>
            <a:r>
              <a:rPr b="1">
                <a:solidFill>
                  <a:srgbClr val="DB2777"/>
                </a:solidFill>
                <a:latin typeface="Roboto"/>
              </a:rPr>
              <a:t>characteristics</a:t>
            </a:r>
            <a:r>
              <a:rPr b="0">
                <a:solidFill>
                  <a:srgbClr val="374151"/>
                </a:solidFill>
                <a:latin typeface="Roboto"/>
              </a:rPr>
              <a:t> of something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377" y="4480497"/>
            <a:ext cx="3094052" cy="35445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260"/>
              </a:spcBef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Roboto"/>
              </a:rPr>
              <a:t>Example: The movie was boring.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9584" y="5334000"/>
            <a:ext cx="4238519" cy="1085850"/>
          </a:xfrm>
          <a:prstGeom prst="roundRect">
            <a:avLst>
              <a:gd name="adj" fmla="val 28070"/>
            </a:avLst>
          </a:prstGeom>
          <a:gradFill rotWithShape="1">
            <a:gsLst>
              <a:gs pos="0">
                <a:srgbClr val="F3E8FF"/>
              </a:gs>
              <a:gs pos="100000">
                <a:srgbClr val="FCE7F3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5" name="Round Same Side Corner Rectangle 14"/>
          <p:cNvSpPr/>
          <p:nvPr/>
        </p:nvSpPr>
        <p:spPr>
          <a:xfrm rot="16200000">
            <a:off x="132699" y="5810885"/>
            <a:ext cx="1085850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67E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6278" y="5744935"/>
            <a:ext cx="285742" cy="24492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276318" y="5552221"/>
            <a:ext cx="3343191" cy="64940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1F2937"/>
                </a:solidFill>
                <a:latin typeface="Roboto"/>
              </a:rPr>
              <a:t>Remember: </a:t>
            </a:r>
            <a:r>
              <a:rPr b="1">
                <a:solidFill>
                  <a:srgbClr val="7E22CE"/>
                </a:solidFill>
                <a:latin typeface="Roboto"/>
              </a:rPr>
              <a:t>-ed = feelings</a:t>
            </a:r>
            <a:r>
              <a:rPr b="0">
                <a:solidFill>
                  <a:srgbClr val="1F2937"/>
                </a:solidFill>
                <a:latin typeface="Roboto"/>
              </a:rPr>
              <a:t>, </a:t>
            </a:r>
            <a:r>
              <a:rPr b="1">
                <a:solidFill>
                  <a:srgbClr val="BE185D"/>
                </a:solidFill>
                <a:latin typeface="Roboto"/>
              </a:rPr>
              <a:t>-ing = characteristics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229094" y="1190625"/>
            <a:ext cx="6353016" cy="5286375"/>
          </a:xfrm>
          <a:prstGeom prst="roundRect">
            <a:avLst>
              <a:gd name="adj" fmla="val 5765"/>
            </a:avLst>
          </a:prstGeom>
          <a:solidFill>
            <a:srgbClr val="FFFFFF"/>
          </a:solidFill>
          <a:ln w="41275">
            <a:solidFill>
              <a:srgbClr val="F093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33886" y="1612655"/>
            <a:ext cx="304792" cy="26083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952976" y="1514552"/>
            <a:ext cx="1457387" cy="45704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73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F093FB"/>
                </a:solidFill>
                <a:latin typeface="Poppins"/>
              </a:rPr>
              <a:t>Practice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533886" y="2149753"/>
            <a:ext cx="368947" cy="41537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9333EA"/>
                </a:solidFill>
                <a:latin typeface="Roboto"/>
              </a:rPr>
              <a:t>1.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895827" y="2167338"/>
            <a:ext cx="5660460" cy="38972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374151"/>
                </a:solidFill>
                <a:latin typeface="Roboto"/>
              </a:rPr>
              <a:t>I was very </a:t>
            </a:r>
            <a:r>
              <a:rPr b="1">
                <a:solidFill>
                  <a:srgbClr val="DB2777"/>
                </a:solidFill>
                <a:latin typeface="Roboto"/>
              </a:rPr>
              <a:t>(surprised / surprising)</a:t>
            </a:r>
            <a:r>
              <a:rPr b="0">
                <a:solidFill>
                  <a:srgbClr val="374151"/>
                </a:solidFill>
                <a:latin typeface="Roboto"/>
              </a:rPr>
              <a:t> when I saw the gift.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533886" y="2749828"/>
            <a:ext cx="368947" cy="41537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9333EA"/>
                </a:solidFill>
                <a:latin typeface="Roboto"/>
              </a:rPr>
              <a:t>2.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895827" y="2767413"/>
            <a:ext cx="5428024" cy="38972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374151"/>
                </a:solidFill>
                <a:latin typeface="Roboto"/>
              </a:rPr>
              <a:t>The movie was so </a:t>
            </a:r>
            <a:r>
              <a:rPr b="1">
                <a:solidFill>
                  <a:srgbClr val="DB2777"/>
                </a:solidFill>
                <a:latin typeface="Roboto"/>
              </a:rPr>
              <a:t>(bored / boring)</a:t>
            </a:r>
            <a:r>
              <a:rPr b="0">
                <a:solidFill>
                  <a:srgbClr val="374151"/>
                </a:solidFill>
                <a:latin typeface="Roboto"/>
              </a:rPr>
              <a:t> that I fell asleep.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533886" y="3349903"/>
            <a:ext cx="368947" cy="41537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9333EA"/>
                </a:solidFill>
                <a:latin typeface="Roboto"/>
              </a:rPr>
              <a:t>3.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895827" y="3367488"/>
            <a:ext cx="4334776" cy="38972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374151"/>
                </a:solidFill>
                <a:latin typeface="Roboto"/>
              </a:rPr>
              <a:t>She felt </a:t>
            </a:r>
            <a:r>
              <a:rPr b="1">
                <a:solidFill>
                  <a:srgbClr val="DB2777"/>
                </a:solidFill>
                <a:latin typeface="Roboto"/>
              </a:rPr>
              <a:t>(tired / tiring)</a:t>
            </a:r>
            <a:r>
              <a:rPr b="0">
                <a:solidFill>
                  <a:srgbClr val="374151"/>
                </a:solidFill>
                <a:latin typeface="Roboto"/>
              </a:rPr>
              <a:t> after the long hike.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533886" y="3949978"/>
            <a:ext cx="368947" cy="41537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9333EA"/>
                </a:solidFill>
                <a:latin typeface="Roboto"/>
              </a:rPr>
              <a:t>4.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895827" y="3967563"/>
            <a:ext cx="5769465" cy="38972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374151"/>
                </a:solidFill>
                <a:latin typeface="Roboto"/>
              </a:rPr>
              <a:t>The thunderstorm was really </a:t>
            </a:r>
            <a:r>
              <a:rPr b="1">
                <a:solidFill>
                  <a:srgbClr val="DB2777"/>
                </a:solidFill>
                <a:latin typeface="Roboto"/>
              </a:rPr>
              <a:t>(frightened / frightening)</a:t>
            </a:r>
            <a:r>
              <a:rPr b="0">
                <a:solidFill>
                  <a:srgbClr val="374151"/>
                </a:solidFill>
                <a:latin typeface="Roboto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5F7FA"/>
            </a:gs>
            <a:gs pos="100000">
              <a:srgbClr val="E8EEF5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71500"/>
          </a:xfrm>
          <a:prstGeom prst="rect">
            <a:avLst/>
          </a:prstGeom>
          <a:gradFill rotWithShape="1">
            <a:gsLst>
              <a:gs pos="0">
                <a:srgbClr val="667EEA"/>
              </a:gs>
              <a:gs pos="100000">
                <a:srgbClr val="764BA2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9584" y="152728"/>
            <a:ext cx="342891" cy="26604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04872" y="0"/>
            <a:ext cx="2457388" cy="5715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3900"/>
              </a:lnSpc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Poppins"/>
              </a:rPr>
              <a:t>II. GRAMMAR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78962" y="519337"/>
            <a:ext cx="5333866" cy="2819399"/>
          </a:xfrm>
          <a:prstGeom prst="roundRect">
            <a:avLst>
              <a:gd name="adj" fmla="val 10810"/>
            </a:avLst>
          </a:prstGeom>
          <a:solidFill>
            <a:srgbClr val="FFFFFF"/>
          </a:solidFill>
          <a:ln w="41275">
            <a:solidFill>
              <a:srgbClr val="667E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914377" y="773427"/>
            <a:ext cx="438139" cy="533399"/>
          </a:xfrm>
          <a:prstGeom prst="roundRect">
            <a:avLst>
              <a:gd name="adj" fmla="val 43473913"/>
            </a:avLst>
          </a:prstGeom>
          <a:gradFill rotWithShape="1">
            <a:gsLst>
              <a:gs pos="0">
                <a:srgbClr val="667EEA"/>
              </a:gs>
              <a:gs pos="100000">
                <a:srgbClr val="764BA2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0575" y="917663"/>
            <a:ext cx="285742" cy="2449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04912" y="640078"/>
            <a:ext cx="4133746" cy="8001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730"/>
              </a:lnSpc>
              <a:spcBef>
                <a:spcPts val="0"/>
              </a:spcBef>
              <a:spcAft>
                <a:spcPts val="0"/>
              </a:spcAft>
            </a:pPr>
            <a:r>
              <a:rPr sz="1674" b="1">
                <a:solidFill>
                  <a:srgbClr val="667EEA"/>
                </a:solidFill>
                <a:latin typeface="Poppins"/>
              </a:rPr>
              <a:t>Part A: Past Simple vs Present Perfect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4377" y="1695448"/>
            <a:ext cx="228594" cy="19430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57268" y="1597789"/>
            <a:ext cx="3645485" cy="38010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374151"/>
                </a:solidFill>
                <a:latin typeface="Roboto"/>
              </a:rPr>
              <a:t>Past actions with specific time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4377" y="2114548"/>
            <a:ext cx="228594" cy="19430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257268" y="2026414"/>
            <a:ext cx="4017382" cy="38010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374151"/>
                </a:solidFill>
                <a:latin typeface="Roboto"/>
              </a:rPr>
              <a:t>Recent actions with present result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4377" y="2552698"/>
            <a:ext cx="228594" cy="19430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257268" y="2455039"/>
            <a:ext cx="2516971" cy="38010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374151"/>
                </a:solidFill>
                <a:latin typeface="Roboto"/>
              </a:rPr>
              <a:t>5 practice sentences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48243" y="529989"/>
            <a:ext cx="5333866" cy="2819399"/>
          </a:xfrm>
          <a:prstGeom prst="roundRect">
            <a:avLst>
              <a:gd name="adj" fmla="val 10810"/>
            </a:avLst>
          </a:prstGeom>
          <a:solidFill>
            <a:srgbClr val="FFFFFF"/>
          </a:solidFill>
          <a:ln w="41275">
            <a:solidFill>
              <a:srgbClr val="F093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6" name="Rounded Rectangle 15"/>
          <p:cNvSpPr/>
          <p:nvPr/>
        </p:nvSpPr>
        <p:spPr>
          <a:xfrm>
            <a:off x="6553036" y="640078"/>
            <a:ext cx="533386" cy="533399"/>
          </a:xfrm>
          <a:prstGeom prst="roundRect">
            <a:avLst>
              <a:gd name="adj" fmla="val 35710714"/>
            </a:avLst>
          </a:prstGeom>
          <a:gradFill rotWithShape="1">
            <a:gsLst>
              <a:gs pos="0">
                <a:srgbClr val="F093FB"/>
              </a:gs>
              <a:gs pos="100000">
                <a:srgbClr val="F5576C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76858" y="795976"/>
            <a:ext cx="285742" cy="22160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238819" y="706753"/>
            <a:ext cx="3143171" cy="4000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730"/>
              </a:lnSpc>
              <a:spcBef>
                <a:spcPts val="0"/>
              </a:spcBef>
              <a:spcAft>
                <a:spcPts val="0"/>
              </a:spcAft>
            </a:pPr>
            <a:r>
              <a:rPr sz="1674" b="1">
                <a:solidFill>
                  <a:srgbClr val="F093FB"/>
                </a:solidFill>
                <a:latin typeface="Poppins"/>
              </a:rPr>
              <a:t>Part B: Will or Going to?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53036" y="1428748"/>
            <a:ext cx="228594" cy="19430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895927" y="1331089"/>
            <a:ext cx="3063596" cy="38010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374151"/>
                </a:solidFill>
                <a:latin typeface="Roboto"/>
              </a:rPr>
              <a:t>Predictions with evidence</a:t>
            </a: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53036" y="1847848"/>
            <a:ext cx="228594" cy="19430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895927" y="1759714"/>
            <a:ext cx="2943370" cy="38010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374151"/>
                </a:solidFill>
                <a:latin typeface="Roboto"/>
              </a:rPr>
              <a:t>Future plans &amp; decisions</a:t>
            </a: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53036" y="2285998"/>
            <a:ext cx="228594" cy="194309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895927" y="2188339"/>
            <a:ext cx="2516971" cy="38010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374151"/>
                </a:solidFill>
                <a:latin typeface="Roboto"/>
              </a:rPr>
              <a:t>4 practice sentences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09584" y="3411852"/>
            <a:ext cx="5333866" cy="2552700"/>
          </a:xfrm>
          <a:prstGeom prst="roundRect">
            <a:avLst>
              <a:gd name="adj" fmla="val 11940"/>
            </a:avLst>
          </a:prstGeom>
          <a:solidFill>
            <a:srgbClr val="FFFFFF"/>
          </a:solidFill>
          <a:ln w="41275">
            <a:solidFill>
              <a:srgbClr val="4FAC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6" name="Rounded Rectangle 25"/>
          <p:cNvSpPr/>
          <p:nvPr/>
        </p:nvSpPr>
        <p:spPr>
          <a:xfrm>
            <a:off x="914377" y="3764278"/>
            <a:ext cx="533386" cy="533399"/>
          </a:xfrm>
          <a:prstGeom prst="roundRect">
            <a:avLst>
              <a:gd name="adj" fmla="val 35710714"/>
            </a:avLst>
          </a:prstGeom>
          <a:gradFill rotWithShape="1">
            <a:gsLst>
              <a:gs pos="0">
                <a:srgbClr val="4FACFE"/>
              </a:gs>
              <a:gs pos="100000">
                <a:srgbClr val="00F2FE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38199" y="3940587"/>
            <a:ext cx="285742" cy="18078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600159" y="3795465"/>
            <a:ext cx="3818609" cy="47102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73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4FACFE"/>
                </a:solidFill>
                <a:latin typeface="Poppins"/>
              </a:rPr>
              <a:t>Part C: Too / Enough</a:t>
            </a:r>
          </a:p>
        </p:txBody>
      </p:sp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14377" y="4552947"/>
            <a:ext cx="228594" cy="194309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1257268" y="4455288"/>
            <a:ext cx="2265300" cy="38010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374151"/>
                </a:solidFill>
                <a:latin typeface="Roboto"/>
              </a:rPr>
              <a:t>Expressing excess</a:t>
            </a:r>
          </a:p>
        </p:txBody>
      </p:sp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14377" y="4972048"/>
            <a:ext cx="228594" cy="194309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257268" y="4883913"/>
            <a:ext cx="2712537" cy="38010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374151"/>
                </a:solidFill>
                <a:latin typeface="Roboto"/>
              </a:rPr>
              <a:t>Expressing sufficiency</a:t>
            </a:r>
          </a:p>
        </p:txBody>
      </p:sp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14377" y="5410197"/>
            <a:ext cx="228594" cy="194309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1257268" y="5312538"/>
            <a:ext cx="2516971" cy="38010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374151"/>
                </a:solidFill>
                <a:latin typeface="Roboto"/>
              </a:rPr>
              <a:t>4 practice sentences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248243" y="3411852"/>
            <a:ext cx="5333866" cy="2552700"/>
          </a:xfrm>
          <a:prstGeom prst="roundRect">
            <a:avLst>
              <a:gd name="adj" fmla="val 11940"/>
            </a:avLst>
          </a:prstGeom>
          <a:solidFill>
            <a:srgbClr val="FFFFFF"/>
          </a:solidFill>
          <a:ln w="41275">
            <a:solidFill>
              <a:srgbClr val="667E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6" name="Rounded Rectangle 35"/>
          <p:cNvSpPr/>
          <p:nvPr/>
        </p:nvSpPr>
        <p:spPr>
          <a:xfrm>
            <a:off x="6553036" y="3764278"/>
            <a:ext cx="533386" cy="533399"/>
          </a:xfrm>
          <a:prstGeom prst="roundRect">
            <a:avLst>
              <a:gd name="adj" fmla="val 35710714"/>
            </a:avLst>
          </a:prstGeom>
          <a:gradFill rotWithShape="1">
            <a:gsLst>
              <a:gs pos="0">
                <a:srgbClr val="667EEA"/>
              </a:gs>
              <a:gs pos="100000">
                <a:srgbClr val="764BA2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37" name="Picture 36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676858" y="3908513"/>
            <a:ext cx="285742" cy="244928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7238819" y="3795465"/>
            <a:ext cx="3732047" cy="47102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73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667EEA"/>
                </a:solidFill>
                <a:latin typeface="Poppins"/>
              </a:rPr>
              <a:t>Part D: Prepositions</a:t>
            </a:r>
          </a:p>
        </p:txBody>
      </p:sp>
      <p:pic>
        <p:nvPicPr>
          <p:cNvPr id="39" name="Picture 38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53036" y="4552947"/>
            <a:ext cx="228594" cy="194309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6895927" y="4455288"/>
            <a:ext cx="2165914" cy="38010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374151"/>
                </a:solidFill>
                <a:latin typeface="Roboto"/>
              </a:rPr>
              <a:t>Time expressions</a:t>
            </a:r>
          </a:p>
        </p:txBody>
      </p:sp>
      <p:pic>
        <p:nvPicPr>
          <p:cNvPr id="41" name="Picture 40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53036" y="4972048"/>
            <a:ext cx="228594" cy="194309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6895927" y="4883913"/>
            <a:ext cx="1394869" cy="38010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374151"/>
                </a:solidFill>
                <a:latin typeface="Roboto"/>
              </a:rPr>
              <a:t>In / On / At</a:t>
            </a:r>
          </a:p>
        </p:txBody>
      </p:sp>
      <p:pic>
        <p:nvPicPr>
          <p:cNvPr id="43" name="Picture 42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53036" y="5410197"/>
            <a:ext cx="228594" cy="194309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6895927" y="5312538"/>
            <a:ext cx="2516971" cy="38010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374151"/>
                </a:solidFill>
                <a:latin typeface="Roboto"/>
              </a:rPr>
              <a:t>4 practice sentences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09584" y="6018791"/>
            <a:ext cx="10972525" cy="838200"/>
          </a:xfrm>
          <a:prstGeom prst="roundRect">
            <a:avLst>
              <a:gd name="adj" fmla="val 36363"/>
            </a:avLst>
          </a:prstGeom>
          <a:gradFill rotWithShape="1">
            <a:gsLst>
              <a:gs pos="0">
                <a:srgbClr val="F3E8FF"/>
              </a:gs>
              <a:gs pos="100000">
                <a:srgbClr val="FCE7F3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46" name="Round Same Side Corner Rectangle 45"/>
          <p:cNvSpPr/>
          <p:nvPr/>
        </p:nvSpPr>
        <p:spPr>
          <a:xfrm rot="16200000">
            <a:off x="248900" y="6361199"/>
            <a:ext cx="838200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67E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47" name="Picture 46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66753" y="6316978"/>
            <a:ext cx="342891" cy="289691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1352516" y="6250530"/>
            <a:ext cx="8517012" cy="40895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dirty="0">
                <a:solidFill>
                  <a:srgbClr val="1F2937"/>
                </a:solidFill>
                <a:latin typeface="Roboto"/>
              </a:rPr>
              <a:t>Master verb tenses, future forms, comparison &amp; prepositions!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5F7FA"/>
            </a:gs>
            <a:gs pos="100000">
              <a:srgbClr val="E8EEF5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71500"/>
          </a:xfrm>
          <a:prstGeom prst="rect">
            <a:avLst/>
          </a:prstGeom>
          <a:gradFill rotWithShape="1">
            <a:gsLst>
              <a:gs pos="0">
                <a:srgbClr val="667EEA"/>
              </a:gs>
              <a:gs pos="100000">
                <a:srgbClr val="764BA2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9584" y="140904"/>
            <a:ext cx="342891" cy="28969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04872" y="0"/>
            <a:ext cx="6353016" cy="5715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3900"/>
              </a:lnSpc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Poppins"/>
              </a:rPr>
              <a:t>A. Past Simple vs Present Perfect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9584" y="952499"/>
            <a:ext cx="4238519" cy="4276725"/>
          </a:xfrm>
          <a:prstGeom prst="roundRect">
            <a:avLst>
              <a:gd name="adj" fmla="val 7191"/>
            </a:avLst>
          </a:prstGeom>
          <a:solidFill>
            <a:srgbClr val="FFFFFF"/>
          </a:solidFill>
          <a:ln w="41275">
            <a:solidFill>
              <a:srgbClr val="667E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377" y="1364273"/>
            <a:ext cx="304792" cy="28135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33466" y="1304925"/>
            <a:ext cx="1657308" cy="4000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730"/>
              </a:lnSpc>
              <a:spcBef>
                <a:spcPts val="0"/>
              </a:spcBef>
              <a:spcAft>
                <a:spcPts val="0"/>
              </a:spcAft>
            </a:pPr>
            <a:r>
              <a:rPr sz="1674" b="1">
                <a:solidFill>
                  <a:srgbClr val="667EEA"/>
                </a:solidFill>
                <a:latin typeface="Poppins"/>
              </a:rPr>
              <a:t>Quick Guide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377" y="1933574"/>
            <a:ext cx="3628934" cy="2857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520"/>
              </a:spcAft>
            </a:pPr>
            <a:r>
              <a:rPr sz="1196" b="1">
                <a:solidFill>
                  <a:srgbClr val="667EEA"/>
                </a:solidFill>
                <a:latin typeface="Roboto"/>
              </a:rPr>
              <a:t>Past Simple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377" y="2295525"/>
            <a:ext cx="3628934" cy="628650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1315" b="0">
                <a:solidFill>
                  <a:srgbClr val="374151"/>
                </a:solidFill>
                <a:latin typeface="Roboto"/>
              </a:rPr>
              <a:t>Actions completed in the </a:t>
            </a:r>
            <a:r>
              <a:rPr sz="1315" b="1">
                <a:solidFill>
                  <a:srgbClr val="9333EA"/>
                </a:solidFill>
                <a:latin typeface="Roboto"/>
              </a:rPr>
              <a:t>past</a:t>
            </a:r>
            <a:r>
              <a:rPr sz="1315" b="0">
                <a:solidFill>
                  <a:srgbClr val="374151"/>
                </a:solidFill>
                <a:latin typeface="Roboto"/>
              </a:rPr>
              <a:t> at a specific time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377" y="2962274"/>
            <a:ext cx="3628934" cy="2857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260"/>
              </a:spcBef>
              <a:spcAft>
                <a:spcPts val="0"/>
              </a:spcAft>
            </a:pPr>
            <a:r>
              <a:rPr sz="1196" b="0">
                <a:solidFill>
                  <a:srgbClr val="4B5563"/>
                </a:solidFill>
                <a:latin typeface="Roboto"/>
              </a:rPr>
              <a:t>Yesterday, last night, in 2020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377" y="3609975"/>
            <a:ext cx="3628934" cy="2857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520"/>
              </a:spcAft>
            </a:pPr>
            <a:r>
              <a:rPr sz="1196" b="1">
                <a:solidFill>
                  <a:srgbClr val="F093FB"/>
                </a:solidFill>
                <a:latin typeface="Roboto"/>
              </a:rPr>
              <a:t>Present Perfect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377" y="3971925"/>
            <a:ext cx="3628934" cy="628650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1315" b="0">
                <a:solidFill>
                  <a:srgbClr val="374151"/>
                </a:solidFill>
                <a:latin typeface="Roboto"/>
              </a:rPr>
              <a:t>Actions with </a:t>
            </a:r>
            <a:r>
              <a:rPr sz="1315" b="1">
                <a:solidFill>
                  <a:srgbClr val="DB2777"/>
                </a:solidFill>
                <a:latin typeface="Roboto"/>
              </a:rPr>
              <a:t>present relevance</a:t>
            </a:r>
            <a:r>
              <a:rPr sz="1315" b="0">
                <a:solidFill>
                  <a:srgbClr val="374151"/>
                </a:solidFill>
                <a:latin typeface="Roboto"/>
              </a:rPr>
              <a:t> or when time is not specified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377" y="4638674"/>
            <a:ext cx="3628934" cy="2857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260"/>
              </a:spcBef>
              <a:spcAft>
                <a:spcPts val="0"/>
              </a:spcAft>
            </a:pPr>
            <a:r>
              <a:rPr sz="1196" b="0">
                <a:solidFill>
                  <a:srgbClr val="4B5563"/>
                </a:solidFill>
                <a:latin typeface="Roboto"/>
              </a:rPr>
              <a:t>Already, yet, ever, never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9584" y="5457825"/>
            <a:ext cx="4238519" cy="1085850"/>
          </a:xfrm>
          <a:prstGeom prst="roundRect">
            <a:avLst>
              <a:gd name="adj" fmla="val 28070"/>
            </a:avLst>
          </a:prstGeom>
          <a:gradFill rotWithShape="1">
            <a:gsLst>
              <a:gs pos="0">
                <a:srgbClr val="F3E8FF"/>
              </a:gs>
              <a:gs pos="100000">
                <a:srgbClr val="FCE7F3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 Same Side Corner Rectangle 14"/>
          <p:cNvSpPr/>
          <p:nvPr/>
        </p:nvSpPr>
        <p:spPr>
          <a:xfrm rot="16200000">
            <a:off x="132699" y="5934710"/>
            <a:ext cx="1085850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67E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6278" y="5878285"/>
            <a:ext cx="285742" cy="24492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276318" y="5686425"/>
            <a:ext cx="3343191" cy="628650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1315" b="0">
                <a:solidFill>
                  <a:srgbClr val="1F2937"/>
                </a:solidFill>
                <a:latin typeface="Roboto"/>
              </a:rPr>
              <a:t>Look for time expressions to help you choose!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229094" y="952499"/>
            <a:ext cx="6353016" cy="5591175"/>
          </a:xfrm>
          <a:prstGeom prst="roundRect">
            <a:avLst>
              <a:gd name="adj" fmla="val 5451"/>
            </a:avLst>
          </a:prstGeom>
          <a:solidFill>
            <a:srgbClr val="FFFFFF"/>
          </a:solidFill>
          <a:ln w="41275">
            <a:solidFill>
              <a:srgbClr val="F093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33886" y="1405303"/>
            <a:ext cx="304792" cy="19929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952976" y="1304925"/>
            <a:ext cx="2628834" cy="4000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730"/>
              </a:lnSpc>
              <a:spcBef>
                <a:spcPts val="0"/>
              </a:spcBef>
              <a:spcAft>
                <a:spcPts val="0"/>
              </a:spcAft>
            </a:pPr>
            <a:r>
              <a:rPr sz="1674" b="1">
                <a:solidFill>
                  <a:srgbClr val="F093FB"/>
                </a:solidFill>
                <a:latin typeface="Poppins"/>
              </a:rPr>
              <a:t>Practice Sentences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533886" y="1971675"/>
            <a:ext cx="209544" cy="37147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260"/>
              </a:spcBef>
              <a:spcAft>
                <a:spcPts val="0"/>
              </a:spcAft>
            </a:pPr>
            <a:r>
              <a:rPr sz="1554" b="1">
                <a:solidFill>
                  <a:srgbClr val="9333EA"/>
                </a:solidFill>
                <a:latin typeface="Roboto"/>
              </a:rPr>
              <a:t>1.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895827" y="1924451"/>
            <a:ext cx="4799647" cy="38972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b="0" dirty="0">
                <a:solidFill>
                  <a:srgbClr val="374151"/>
                </a:solidFill>
                <a:latin typeface="Roboto"/>
              </a:rPr>
              <a:t>I  </a:t>
            </a:r>
            <a:r>
              <a:rPr lang="en-US" b="0" dirty="0">
                <a:solidFill>
                  <a:srgbClr val="374151"/>
                </a:solidFill>
                <a:latin typeface="Roboto"/>
              </a:rPr>
              <a:t>                                               (</a:t>
            </a:r>
            <a:r>
              <a:rPr lang="en-US" b="1" dirty="0">
                <a:solidFill>
                  <a:srgbClr val="374151"/>
                </a:solidFill>
                <a:latin typeface="Roboto"/>
              </a:rPr>
              <a:t>see</a:t>
            </a:r>
            <a:r>
              <a:rPr lang="en-US" b="0" dirty="0">
                <a:solidFill>
                  <a:srgbClr val="374151"/>
                </a:solidFill>
                <a:latin typeface="Roboto"/>
              </a:rPr>
              <a:t>)  </a:t>
            </a:r>
            <a:r>
              <a:rPr b="0" dirty="0">
                <a:solidFill>
                  <a:srgbClr val="374151"/>
                </a:solidFill>
                <a:latin typeface="Roboto"/>
              </a:rPr>
              <a:t>this movie.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99605" y="2017857"/>
            <a:ext cx="1523961" cy="266699"/>
          </a:xfrm>
          <a:prstGeom prst="roundRect">
            <a:avLst>
              <a:gd name="adj" fmla="val 14285"/>
            </a:avLst>
          </a:prstGeom>
          <a:solidFill>
            <a:srgbClr val="F8F9FA"/>
          </a:solidFill>
          <a:ln w="16510">
            <a:solidFill>
              <a:srgbClr val="667E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24" name="TextBox 23"/>
          <p:cNvSpPr txBox="1"/>
          <p:nvPr/>
        </p:nvSpPr>
        <p:spPr>
          <a:xfrm>
            <a:off x="5533886" y="2938058"/>
            <a:ext cx="209544" cy="37147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260"/>
              </a:spcBef>
              <a:spcAft>
                <a:spcPts val="0"/>
              </a:spcAft>
            </a:pPr>
            <a:r>
              <a:rPr sz="1554" b="1">
                <a:solidFill>
                  <a:srgbClr val="9333EA"/>
                </a:solidFill>
                <a:latin typeface="Roboto"/>
              </a:rPr>
              <a:t>2.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895827" y="2918013"/>
            <a:ext cx="5381490" cy="678263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b="0" dirty="0">
                <a:solidFill>
                  <a:srgbClr val="374151"/>
                </a:solidFill>
                <a:latin typeface="Roboto"/>
              </a:rPr>
              <a:t>Last night, we</a:t>
            </a:r>
            <a:r>
              <a:rPr lang="en-US" b="0" dirty="0">
                <a:solidFill>
                  <a:srgbClr val="374151"/>
                </a:solidFill>
                <a:latin typeface="Roboto"/>
              </a:rPr>
              <a:t>                                   </a:t>
            </a:r>
            <a:r>
              <a:rPr b="0" dirty="0">
                <a:solidFill>
                  <a:srgbClr val="374151"/>
                </a:solidFill>
                <a:latin typeface="Roboto"/>
              </a:rPr>
              <a:t>  </a:t>
            </a:r>
            <a:r>
              <a:rPr lang="en-US" b="0" dirty="0">
                <a:solidFill>
                  <a:srgbClr val="374151"/>
                </a:solidFill>
                <a:latin typeface="Roboto"/>
              </a:rPr>
              <a:t>  (</a:t>
            </a:r>
            <a:r>
              <a:rPr lang="en-US" b="1" dirty="0">
                <a:solidFill>
                  <a:srgbClr val="374151"/>
                </a:solidFill>
                <a:latin typeface="Roboto"/>
              </a:rPr>
              <a:t>watch</a:t>
            </a:r>
            <a:r>
              <a:rPr lang="en-US" b="0" dirty="0">
                <a:solidFill>
                  <a:srgbClr val="374151"/>
                </a:solidFill>
                <a:latin typeface="Roboto"/>
              </a:rPr>
              <a:t>)  </a:t>
            </a:r>
            <a:r>
              <a:rPr b="0" dirty="0">
                <a:solidFill>
                  <a:srgbClr val="374151"/>
                </a:solidFill>
                <a:latin typeface="Roboto"/>
              </a:rPr>
              <a:t>a documentary about space.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643621" y="3017778"/>
            <a:ext cx="1523961" cy="266699"/>
          </a:xfrm>
          <a:prstGeom prst="roundRect">
            <a:avLst>
              <a:gd name="adj" fmla="val 14285"/>
            </a:avLst>
          </a:prstGeom>
          <a:solidFill>
            <a:srgbClr val="F8F9FA"/>
          </a:solidFill>
          <a:ln w="16510">
            <a:solidFill>
              <a:srgbClr val="667E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27" name="TextBox 26"/>
          <p:cNvSpPr txBox="1"/>
          <p:nvPr/>
        </p:nvSpPr>
        <p:spPr>
          <a:xfrm>
            <a:off x="5533885" y="3952475"/>
            <a:ext cx="209544" cy="37147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260"/>
              </a:spcBef>
              <a:spcAft>
                <a:spcPts val="0"/>
              </a:spcAft>
            </a:pPr>
            <a:r>
              <a:rPr sz="1554" b="1">
                <a:solidFill>
                  <a:srgbClr val="9333EA"/>
                </a:solidFill>
                <a:latin typeface="Roboto"/>
              </a:rPr>
              <a:t>3.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895827" y="3757776"/>
            <a:ext cx="5381490" cy="68467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b="0" dirty="0">
                <a:solidFill>
                  <a:srgbClr val="374151"/>
                </a:solidFill>
                <a:latin typeface="Roboto"/>
              </a:rPr>
              <a:t>She </a:t>
            </a:r>
            <a:r>
              <a:rPr lang="en-US" b="0" dirty="0">
                <a:solidFill>
                  <a:srgbClr val="374151"/>
                </a:solidFill>
                <a:latin typeface="Roboto"/>
              </a:rPr>
              <a:t>                                  (post) </a:t>
            </a:r>
            <a:r>
              <a:rPr b="0" dirty="0">
                <a:solidFill>
                  <a:srgbClr val="374151"/>
                </a:solidFill>
                <a:latin typeface="Roboto"/>
              </a:rPr>
              <a:t>any videos on YouTube yet.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505411" y="3819125"/>
            <a:ext cx="1523961" cy="266699"/>
          </a:xfrm>
          <a:prstGeom prst="roundRect">
            <a:avLst>
              <a:gd name="adj" fmla="val 14285"/>
            </a:avLst>
          </a:prstGeom>
          <a:solidFill>
            <a:srgbClr val="F8F9FA"/>
          </a:solidFill>
          <a:ln w="16510">
            <a:solidFill>
              <a:srgbClr val="667E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30" name="TextBox 29"/>
          <p:cNvSpPr txBox="1"/>
          <p:nvPr/>
        </p:nvSpPr>
        <p:spPr>
          <a:xfrm>
            <a:off x="5533886" y="4717721"/>
            <a:ext cx="209544" cy="37147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260"/>
              </a:spcBef>
              <a:spcAft>
                <a:spcPts val="0"/>
              </a:spcAft>
            </a:pPr>
            <a:r>
              <a:rPr sz="1554" b="1">
                <a:solidFill>
                  <a:srgbClr val="9333EA"/>
                </a:solidFill>
                <a:latin typeface="Roboto"/>
              </a:rPr>
              <a:t>4.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895826" y="4738678"/>
            <a:ext cx="5307800" cy="38972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b="0" dirty="0">
                <a:solidFill>
                  <a:srgbClr val="374151"/>
                </a:solidFill>
                <a:latin typeface="Roboto"/>
              </a:rPr>
              <a:t>My brother</a:t>
            </a:r>
            <a:r>
              <a:rPr lang="en-US" b="0" dirty="0">
                <a:solidFill>
                  <a:srgbClr val="374151"/>
                </a:solidFill>
                <a:latin typeface="Roboto"/>
              </a:rPr>
              <a:t>                            (</a:t>
            </a:r>
            <a:r>
              <a:rPr lang="en-US" b="1" dirty="0">
                <a:solidFill>
                  <a:srgbClr val="374151"/>
                </a:solidFill>
                <a:latin typeface="Roboto"/>
              </a:rPr>
              <a:t>start</a:t>
            </a:r>
            <a:r>
              <a:rPr lang="en-US" b="0" dirty="0">
                <a:solidFill>
                  <a:srgbClr val="374151"/>
                </a:solidFill>
                <a:latin typeface="Roboto"/>
              </a:rPr>
              <a:t>)</a:t>
            </a:r>
            <a:r>
              <a:rPr b="0" dirty="0">
                <a:solidFill>
                  <a:srgbClr val="374151"/>
                </a:solidFill>
                <a:latin typeface="Roboto"/>
              </a:rPr>
              <a:t> his blog in 2020.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123429" y="4809914"/>
            <a:ext cx="1523961" cy="266699"/>
          </a:xfrm>
          <a:prstGeom prst="roundRect">
            <a:avLst>
              <a:gd name="adj" fmla="val 14285"/>
            </a:avLst>
          </a:prstGeom>
          <a:solidFill>
            <a:srgbClr val="F8F9FA"/>
          </a:solidFill>
          <a:ln w="16510">
            <a:solidFill>
              <a:srgbClr val="667E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33" name="TextBox 32"/>
          <p:cNvSpPr txBox="1"/>
          <p:nvPr/>
        </p:nvSpPr>
        <p:spPr>
          <a:xfrm>
            <a:off x="5533886" y="5257384"/>
            <a:ext cx="209544" cy="37147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260"/>
              </a:spcBef>
              <a:spcAft>
                <a:spcPts val="0"/>
              </a:spcAft>
            </a:pPr>
            <a:r>
              <a:rPr sz="1554" b="1">
                <a:solidFill>
                  <a:srgbClr val="9333EA"/>
                </a:solidFill>
                <a:latin typeface="Roboto"/>
              </a:rPr>
              <a:t>5.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895826" y="5329229"/>
            <a:ext cx="5216428" cy="38972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374151"/>
                </a:solidFill>
                <a:latin typeface="Roboto"/>
              </a:rPr>
              <a:t>                                           (</a:t>
            </a:r>
            <a:r>
              <a:rPr lang="en-US" b="1" dirty="0">
                <a:solidFill>
                  <a:srgbClr val="374151"/>
                </a:solidFill>
                <a:latin typeface="Roboto"/>
              </a:rPr>
              <a:t>meet</a:t>
            </a:r>
            <a:r>
              <a:rPr lang="en-US" dirty="0">
                <a:solidFill>
                  <a:srgbClr val="374151"/>
                </a:solidFill>
                <a:latin typeface="Roboto"/>
              </a:rPr>
              <a:t>) </a:t>
            </a:r>
            <a:r>
              <a:rPr b="0" dirty="0">
                <a:solidFill>
                  <a:srgbClr val="374151"/>
                </a:solidFill>
                <a:latin typeface="Roboto"/>
              </a:rPr>
              <a:t>a famous person?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124420" y="5428838"/>
            <a:ext cx="1523961" cy="266699"/>
          </a:xfrm>
          <a:prstGeom prst="roundRect">
            <a:avLst>
              <a:gd name="adj" fmla="val 14285"/>
            </a:avLst>
          </a:prstGeom>
          <a:solidFill>
            <a:srgbClr val="F8F9FA"/>
          </a:solidFill>
          <a:ln w="16510">
            <a:solidFill>
              <a:srgbClr val="667E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5F7FA"/>
            </a:gs>
            <a:gs pos="100000">
              <a:srgbClr val="E8EEF5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09625"/>
          </a:xfrm>
          <a:prstGeom prst="rect">
            <a:avLst/>
          </a:prstGeom>
          <a:gradFill rotWithShape="1">
            <a:gsLst>
              <a:gs pos="0">
                <a:srgbClr val="667EEA"/>
              </a:gs>
              <a:gs pos="100000">
                <a:srgbClr val="764BA2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9584" y="267028"/>
            <a:ext cx="342891" cy="26604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04872" y="114300"/>
            <a:ext cx="5048123" cy="5715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3900"/>
              </a:lnSpc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Poppins"/>
              </a:rPr>
              <a:t>B. Future: Will or Going to?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9584" y="1400175"/>
            <a:ext cx="4238519" cy="3371850"/>
          </a:xfrm>
          <a:prstGeom prst="roundRect">
            <a:avLst>
              <a:gd name="adj" fmla="val 9039"/>
            </a:avLst>
          </a:prstGeom>
          <a:solidFill>
            <a:srgbClr val="FFFFFF"/>
          </a:solidFill>
          <a:ln w="41275">
            <a:solidFill>
              <a:srgbClr val="F093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6278" y="1764323"/>
            <a:ext cx="304792" cy="28135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95367" y="1692297"/>
            <a:ext cx="1582421" cy="415883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b="1">
                <a:solidFill>
                  <a:srgbClr val="F093FB"/>
                </a:solidFill>
                <a:latin typeface="Poppins"/>
              </a:rPr>
              <a:t>Quick Guide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278" y="2245327"/>
            <a:ext cx="829010" cy="34804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520"/>
              </a:spcAft>
            </a:pPr>
            <a:r>
              <a:rPr sz="1400" b="1">
                <a:solidFill>
                  <a:srgbClr val="F093FB"/>
                </a:solidFill>
                <a:latin typeface="Roboto"/>
              </a:rPr>
              <a:t>Going 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278" y="2613597"/>
            <a:ext cx="3047566" cy="35445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015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374151"/>
                </a:solidFill>
                <a:latin typeface="Roboto"/>
              </a:rPr>
              <a:t>Plans &amp; decisions already made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6278" y="2945509"/>
            <a:ext cx="2585901" cy="32880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260"/>
              </a:spcBef>
              <a:spcAft>
                <a:spcPts val="0"/>
              </a:spcAft>
            </a:pPr>
            <a:r>
              <a:rPr sz="1400" b="0">
                <a:solidFill>
                  <a:srgbClr val="4B5563"/>
                </a:solidFill>
                <a:latin typeface="Roboto"/>
              </a:rPr>
              <a:t>Predictions based on evidence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6278" y="3502627"/>
            <a:ext cx="449097" cy="34804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520"/>
              </a:spcAft>
            </a:pPr>
            <a:r>
              <a:rPr sz="1400" b="1">
                <a:solidFill>
                  <a:srgbClr val="667EEA"/>
                </a:solidFill>
                <a:latin typeface="Roboto"/>
              </a:rPr>
              <a:t>Will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6278" y="3870896"/>
            <a:ext cx="3098862" cy="35445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015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374151"/>
                </a:solidFill>
                <a:latin typeface="Roboto"/>
              </a:rPr>
              <a:t>Instant decisions at the moment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6278" y="4202809"/>
            <a:ext cx="1584023" cy="32880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260"/>
              </a:spcBef>
              <a:spcAft>
                <a:spcPts val="0"/>
              </a:spcAft>
            </a:pPr>
            <a:r>
              <a:rPr sz="1400" b="0">
                <a:solidFill>
                  <a:srgbClr val="4B5563"/>
                </a:solidFill>
                <a:latin typeface="Roboto"/>
              </a:rPr>
              <a:t>Promises &amp; offers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9584" y="4962525"/>
            <a:ext cx="2038299" cy="1304925"/>
          </a:xfrm>
          <a:prstGeom prst="roundRect">
            <a:avLst>
              <a:gd name="adj" fmla="val 17518"/>
            </a:avLst>
          </a:prstGeom>
          <a:gradFill rotWithShape="1">
            <a:gsLst>
              <a:gs pos="0">
                <a:srgbClr val="FAF5FF"/>
              </a:gs>
              <a:gs pos="100000">
                <a:srgbClr val="FDF2F8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15" name="Round Same Side Corner Rectangle 14"/>
          <p:cNvSpPr/>
          <p:nvPr/>
        </p:nvSpPr>
        <p:spPr>
          <a:xfrm rot="16200000">
            <a:off x="23162" y="5548947"/>
            <a:ext cx="1304925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67E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8179" y="5206841"/>
            <a:ext cx="228594" cy="19716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142971" y="5148989"/>
            <a:ext cx="534057" cy="32239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7E22CE"/>
                </a:solidFill>
                <a:latin typeface="Roboto"/>
              </a:rPr>
              <a:t>Plans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8179" y="5525668"/>
            <a:ext cx="1619209" cy="559640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374151"/>
                </a:solidFill>
                <a:latin typeface="Roboto"/>
              </a:rPr>
              <a:t>Evidence or arrangements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800279" y="4962525"/>
            <a:ext cx="2038299" cy="1304925"/>
          </a:xfrm>
          <a:prstGeom prst="roundRect">
            <a:avLst>
              <a:gd name="adj" fmla="val 17518"/>
            </a:avLst>
          </a:prstGeom>
          <a:gradFill rotWithShape="1">
            <a:gsLst>
              <a:gs pos="0">
                <a:srgbClr val="FAF5FF"/>
              </a:gs>
              <a:gs pos="100000">
                <a:srgbClr val="FDF2F8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20" name="Round Same Side Corner Rectangle 19"/>
          <p:cNvSpPr/>
          <p:nvPr/>
        </p:nvSpPr>
        <p:spPr>
          <a:xfrm rot="16200000">
            <a:off x="2213857" y="5548947"/>
            <a:ext cx="1304925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67E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28874" y="5208270"/>
            <a:ext cx="228594" cy="19430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333666" y="5148989"/>
            <a:ext cx="628634" cy="32239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7E22CE"/>
                </a:solidFill>
                <a:latin typeface="Roboto"/>
              </a:rPr>
              <a:t>Instant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028874" y="5507734"/>
            <a:ext cx="1720279" cy="32880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374151"/>
                </a:solidFill>
                <a:latin typeface="Roboto"/>
              </a:rPr>
              <a:t>Decisions right now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229094" y="1190625"/>
            <a:ext cx="6353016" cy="5286375"/>
          </a:xfrm>
          <a:prstGeom prst="roundRect">
            <a:avLst>
              <a:gd name="adj" fmla="val 5765"/>
            </a:avLst>
          </a:prstGeom>
          <a:solidFill>
            <a:srgbClr val="FFFFFF"/>
          </a:solidFill>
          <a:ln w="41275">
            <a:solidFill>
              <a:srgbClr val="F093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33886" y="1633903"/>
            <a:ext cx="304792" cy="199292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5952976" y="1520847"/>
            <a:ext cx="2422394" cy="415883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b="1">
                <a:solidFill>
                  <a:srgbClr val="F093FB"/>
                </a:solidFill>
                <a:latin typeface="Poppins"/>
              </a:rPr>
              <a:t>Practice Sentences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533886" y="2105024"/>
            <a:ext cx="380990" cy="380999"/>
          </a:xfrm>
          <a:prstGeom prst="roundRect">
            <a:avLst>
              <a:gd name="adj" fmla="val 49995000"/>
            </a:avLst>
          </a:prstGeom>
          <a:gradFill rotWithShape="1">
            <a:gsLst>
              <a:gs pos="0">
                <a:srgbClr val="F093FB"/>
              </a:gs>
              <a:gs pos="100000">
                <a:srgbClr val="F5576C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28" name="TextBox 27"/>
          <p:cNvSpPr txBox="1"/>
          <p:nvPr/>
        </p:nvSpPr>
        <p:spPr>
          <a:xfrm>
            <a:off x="5667233" y="2121503"/>
            <a:ext cx="250325" cy="34804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Roboto"/>
              </a:rPr>
              <a:t>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029174" y="2073877"/>
            <a:ext cx="559705" cy="34804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260"/>
              </a:spcAft>
            </a:pPr>
            <a:r>
              <a:rPr sz="1400" b="1">
                <a:solidFill>
                  <a:srgbClr val="DB2777"/>
                </a:solidFill>
                <a:latin typeface="Roboto"/>
              </a:rPr>
              <a:t>Plan: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029174" y="2445560"/>
            <a:ext cx="5248143" cy="63337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1600" b="0" dirty="0">
                <a:solidFill>
                  <a:srgbClr val="374151"/>
                </a:solidFill>
                <a:latin typeface="Roboto"/>
              </a:rPr>
              <a:t>We </a:t>
            </a:r>
            <a:r>
              <a:rPr lang="en-US" sz="1600" b="0" dirty="0">
                <a:solidFill>
                  <a:srgbClr val="374151"/>
                </a:solidFill>
                <a:latin typeface="Roboto"/>
              </a:rPr>
              <a:t>                                 (</a:t>
            </a:r>
            <a:r>
              <a:rPr lang="en-US" sz="1600" b="1" dirty="0">
                <a:solidFill>
                  <a:srgbClr val="374151"/>
                </a:solidFill>
                <a:latin typeface="Roboto"/>
              </a:rPr>
              <a:t>visit</a:t>
            </a:r>
            <a:r>
              <a:rPr lang="en-US" sz="1600" b="0" dirty="0">
                <a:solidFill>
                  <a:srgbClr val="374151"/>
                </a:solidFill>
                <a:latin typeface="Roboto"/>
              </a:rPr>
              <a:t>)</a:t>
            </a:r>
            <a:r>
              <a:rPr sz="1600" b="0" dirty="0">
                <a:solidFill>
                  <a:srgbClr val="374151"/>
                </a:solidFill>
                <a:latin typeface="Roboto"/>
              </a:rPr>
              <a:t> Marrakech next weekend. We have booked the hotel.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648284" y="2476902"/>
            <a:ext cx="1333466" cy="266699"/>
          </a:xfrm>
          <a:prstGeom prst="roundRect">
            <a:avLst>
              <a:gd name="adj" fmla="val 14285"/>
            </a:avLst>
          </a:prstGeom>
          <a:solidFill>
            <a:srgbClr val="F8F9FA"/>
          </a:solidFill>
          <a:ln w="16510">
            <a:solidFill>
              <a:srgbClr val="F093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32" name="Rounded Rectangle 31"/>
          <p:cNvSpPr/>
          <p:nvPr/>
        </p:nvSpPr>
        <p:spPr>
          <a:xfrm>
            <a:off x="5533886" y="3286125"/>
            <a:ext cx="380990" cy="380999"/>
          </a:xfrm>
          <a:prstGeom prst="roundRect">
            <a:avLst>
              <a:gd name="adj" fmla="val 49995000"/>
            </a:avLst>
          </a:prstGeom>
          <a:gradFill rotWithShape="1">
            <a:gsLst>
              <a:gs pos="0">
                <a:srgbClr val="667EEA"/>
              </a:gs>
              <a:gs pos="100000">
                <a:srgbClr val="764BA2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33" name="TextBox 32"/>
          <p:cNvSpPr txBox="1"/>
          <p:nvPr/>
        </p:nvSpPr>
        <p:spPr>
          <a:xfrm>
            <a:off x="5667233" y="3302602"/>
            <a:ext cx="250325" cy="34804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Roboto"/>
              </a:rPr>
              <a:t>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029174" y="3254978"/>
            <a:ext cx="1927066" cy="34804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260"/>
              </a:spcAft>
            </a:pPr>
            <a:r>
              <a:rPr sz="1400" b="1">
                <a:solidFill>
                  <a:srgbClr val="9333EA"/>
                </a:solidFill>
                <a:latin typeface="Roboto"/>
              </a:rPr>
              <a:t>Prediction (Evidence):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029174" y="3604151"/>
            <a:ext cx="5131469" cy="364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1600" b="0" dirty="0">
                <a:solidFill>
                  <a:srgbClr val="374151"/>
                </a:solidFill>
                <a:latin typeface="Roboto"/>
              </a:rPr>
              <a:t>Look at those dark clouds! It  </a:t>
            </a:r>
            <a:r>
              <a:rPr lang="en-US" sz="1600" b="0" dirty="0">
                <a:solidFill>
                  <a:srgbClr val="374151"/>
                </a:solidFill>
                <a:latin typeface="Roboto"/>
              </a:rPr>
              <a:t>                                </a:t>
            </a:r>
            <a:r>
              <a:rPr sz="1600" b="0" dirty="0">
                <a:solidFill>
                  <a:srgbClr val="374151"/>
                </a:solidFill>
                <a:latin typeface="Roboto"/>
              </a:rPr>
              <a:t>(</a:t>
            </a:r>
            <a:r>
              <a:rPr sz="1600" b="1" dirty="0">
                <a:solidFill>
                  <a:srgbClr val="374151"/>
                </a:solidFill>
                <a:latin typeface="Roboto"/>
              </a:rPr>
              <a:t>rain</a:t>
            </a:r>
            <a:r>
              <a:rPr sz="1600" b="0" dirty="0">
                <a:solidFill>
                  <a:srgbClr val="374151"/>
                </a:solidFill>
                <a:latin typeface="Roboto"/>
              </a:rPr>
              <a:t>).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772305" y="3609975"/>
            <a:ext cx="1333466" cy="266699"/>
          </a:xfrm>
          <a:prstGeom prst="roundRect">
            <a:avLst>
              <a:gd name="adj" fmla="val 14285"/>
            </a:avLst>
          </a:prstGeom>
          <a:solidFill>
            <a:srgbClr val="F8F9FA"/>
          </a:solidFill>
          <a:ln w="16510">
            <a:solidFill>
              <a:srgbClr val="F093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37" name="Rounded Rectangle 36"/>
          <p:cNvSpPr/>
          <p:nvPr/>
        </p:nvSpPr>
        <p:spPr>
          <a:xfrm>
            <a:off x="5533886" y="4152899"/>
            <a:ext cx="380990" cy="380999"/>
          </a:xfrm>
          <a:prstGeom prst="roundRect">
            <a:avLst>
              <a:gd name="adj" fmla="val 49995000"/>
            </a:avLst>
          </a:prstGeom>
          <a:gradFill rotWithShape="1">
            <a:gsLst>
              <a:gs pos="0">
                <a:srgbClr val="4FACFE"/>
              </a:gs>
              <a:gs pos="100000">
                <a:srgbClr val="00F2FE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38" name="TextBox 37"/>
          <p:cNvSpPr txBox="1"/>
          <p:nvPr/>
        </p:nvSpPr>
        <p:spPr>
          <a:xfrm>
            <a:off x="5667233" y="4169378"/>
            <a:ext cx="250325" cy="34804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Roboto"/>
              </a:rPr>
              <a:t>3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029174" y="4121752"/>
            <a:ext cx="1507079" cy="34804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260"/>
              </a:spcAft>
            </a:pPr>
            <a:r>
              <a:rPr sz="1400" b="1">
                <a:solidFill>
                  <a:srgbClr val="0891B2"/>
                </a:solidFill>
                <a:latin typeface="Roboto"/>
              </a:rPr>
              <a:t>Instant Decision: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029174" y="4470926"/>
            <a:ext cx="5706947" cy="364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1600" b="0" dirty="0">
                <a:solidFill>
                  <a:srgbClr val="374151"/>
                </a:solidFill>
                <a:latin typeface="Roboto"/>
              </a:rPr>
              <a:t>I'm hungry. I think I  (</a:t>
            </a:r>
            <a:r>
              <a:rPr sz="1600" b="1" dirty="0">
                <a:solidFill>
                  <a:srgbClr val="374151"/>
                </a:solidFill>
                <a:latin typeface="Roboto"/>
              </a:rPr>
              <a:t>make</a:t>
            </a:r>
            <a:r>
              <a:rPr sz="1600" b="0" dirty="0">
                <a:solidFill>
                  <a:srgbClr val="374151"/>
                </a:solidFill>
                <a:latin typeface="Roboto"/>
              </a:rPr>
              <a:t>)</a:t>
            </a:r>
            <a:r>
              <a:rPr lang="en-US" sz="1600" b="0" dirty="0">
                <a:solidFill>
                  <a:srgbClr val="374151"/>
                </a:solidFill>
                <a:latin typeface="Roboto"/>
              </a:rPr>
              <a:t>                                   </a:t>
            </a:r>
            <a:r>
              <a:rPr sz="1600" b="0" dirty="0">
                <a:solidFill>
                  <a:srgbClr val="374151"/>
                </a:solidFill>
                <a:latin typeface="Roboto"/>
              </a:rPr>
              <a:t> a sandwich.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772305" y="4533898"/>
            <a:ext cx="1333466" cy="266699"/>
          </a:xfrm>
          <a:prstGeom prst="roundRect">
            <a:avLst>
              <a:gd name="adj" fmla="val 14285"/>
            </a:avLst>
          </a:prstGeom>
          <a:solidFill>
            <a:srgbClr val="F8F9FA"/>
          </a:solidFill>
          <a:ln w="16510">
            <a:solidFill>
              <a:srgbClr val="F093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42" name="Rounded Rectangle 41"/>
          <p:cNvSpPr/>
          <p:nvPr/>
        </p:nvSpPr>
        <p:spPr>
          <a:xfrm>
            <a:off x="5533886" y="5019675"/>
            <a:ext cx="380990" cy="380999"/>
          </a:xfrm>
          <a:prstGeom prst="roundRect">
            <a:avLst>
              <a:gd name="adj" fmla="val 49995000"/>
            </a:avLst>
          </a:prstGeom>
          <a:gradFill rotWithShape="1">
            <a:gsLst>
              <a:gs pos="0">
                <a:srgbClr val="F093FB"/>
              </a:gs>
              <a:gs pos="100000">
                <a:srgbClr val="F5576C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43" name="TextBox 42"/>
          <p:cNvSpPr txBox="1"/>
          <p:nvPr/>
        </p:nvSpPr>
        <p:spPr>
          <a:xfrm>
            <a:off x="5667233" y="5036152"/>
            <a:ext cx="250325" cy="34804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Roboto"/>
              </a:rPr>
              <a:t>4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029174" y="4988528"/>
            <a:ext cx="873894" cy="34804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260"/>
              </a:spcAft>
            </a:pPr>
            <a:r>
              <a:rPr sz="1400" b="1">
                <a:solidFill>
                  <a:srgbClr val="DB2777"/>
                </a:solidFill>
                <a:latin typeface="Roboto"/>
              </a:rPr>
              <a:t>Promise: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029174" y="5360210"/>
            <a:ext cx="5248143" cy="63337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1600" b="0" dirty="0">
                <a:solidFill>
                  <a:srgbClr val="374151"/>
                </a:solidFill>
                <a:latin typeface="Roboto"/>
              </a:rPr>
              <a:t>Don't worry, I </a:t>
            </a:r>
            <a:r>
              <a:rPr lang="en-US" sz="1600" b="0" dirty="0">
                <a:solidFill>
                  <a:srgbClr val="374151"/>
                </a:solidFill>
                <a:latin typeface="Roboto"/>
              </a:rPr>
              <a:t>                               </a:t>
            </a:r>
            <a:r>
              <a:rPr sz="1600" b="0" dirty="0">
                <a:solidFill>
                  <a:srgbClr val="374151"/>
                </a:solidFill>
                <a:latin typeface="Roboto"/>
              </a:rPr>
              <a:t> (</a:t>
            </a:r>
            <a:r>
              <a:rPr sz="1600" b="1" dirty="0">
                <a:solidFill>
                  <a:srgbClr val="374151"/>
                </a:solidFill>
                <a:latin typeface="Roboto"/>
              </a:rPr>
              <a:t>help</a:t>
            </a:r>
            <a:r>
              <a:rPr sz="1600" b="0" dirty="0">
                <a:solidFill>
                  <a:srgbClr val="374151"/>
                </a:solidFill>
                <a:latin typeface="Roboto"/>
              </a:rPr>
              <a:t>) you with your homework.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7419789" y="5438774"/>
            <a:ext cx="1333466" cy="266699"/>
          </a:xfrm>
          <a:prstGeom prst="roundRect">
            <a:avLst>
              <a:gd name="adj" fmla="val 14285"/>
            </a:avLst>
          </a:prstGeom>
          <a:solidFill>
            <a:srgbClr val="F8F9FA"/>
          </a:solidFill>
          <a:ln w="16510">
            <a:solidFill>
              <a:srgbClr val="F093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5F7FA"/>
            </a:gs>
            <a:gs pos="100000">
              <a:srgbClr val="E8EEF5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09625"/>
          </a:xfrm>
          <a:prstGeom prst="rect">
            <a:avLst/>
          </a:prstGeom>
          <a:gradFill rotWithShape="1">
            <a:gsLst>
              <a:gs pos="0">
                <a:srgbClr val="667EEA"/>
              </a:gs>
              <a:gs pos="100000">
                <a:srgbClr val="764BA2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9584" y="293632"/>
            <a:ext cx="342891" cy="21283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04872" y="114300"/>
            <a:ext cx="3000299" cy="5715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3900"/>
              </a:lnSpc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Poppins"/>
              </a:rPr>
              <a:t>C. Too / Enough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9584" y="1428750"/>
            <a:ext cx="4238519" cy="3371850"/>
          </a:xfrm>
          <a:prstGeom prst="roundRect">
            <a:avLst>
              <a:gd name="adj" fmla="val 9039"/>
            </a:avLst>
          </a:prstGeom>
          <a:solidFill>
            <a:srgbClr val="FFFFFF"/>
          </a:solidFill>
          <a:ln w="41275">
            <a:solidFill>
              <a:srgbClr val="4FAC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6278" y="1792898"/>
            <a:ext cx="304792" cy="28135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95367" y="1743075"/>
            <a:ext cx="1543011" cy="37147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1554" b="1">
                <a:solidFill>
                  <a:srgbClr val="4FACFE"/>
                </a:solidFill>
                <a:latin typeface="Poppins"/>
              </a:rPr>
              <a:t>Quick Guide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278" y="2264284"/>
            <a:ext cx="550087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520"/>
              </a:spcAft>
            </a:pPr>
            <a:r>
              <a:rPr b="1">
                <a:solidFill>
                  <a:srgbClr val="F093FB"/>
                </a:solidFill>
                <a:latin typeface="Roboto"/>
              </a:rPr>
              <a:t>Too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278" y="2635760"/>
            <a:ext cx="3858685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01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374151"/>
                </a:solidFill>
                <a:latin typeface="Roboto"/>
              </a:rPr>
              <a:t>More than necessary or possible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6278" y="2977197"/>
            <a:ext cx="2561855" cy="34163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260"/>
              </a:spcBef>
              <a:spcAft>
                <a:spcPts val="0"/>
              </a:spcAft>
            </a:pPr>
            <a:r>
              <a:rPr b="0">
                <a:solidFill>
                  <a:srgbClr val="4B5563"/>
                </a:solidFill>
                <a:latin typeface="Roboto"/>
              </a:rPr>
              <a:t>Too hot → Can't drink 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6278" y="3521584"/>
            <a:ext cx="928396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520"/>
              </a:spcAft>
            </a:pPr>
            <a:r>
              <a:rPr b="1">
                <a:solidFill>
                  <a:srgbClr val="667EEA"/>
                </a:solidFill>
                <a:latin typeface="Roboto"/>
              </a:rPr>
              <a:t>Enough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6278" y="3893059"/>
            <a:ext cx="2223622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01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374151"/>
                </a:solidFill>
                <a:latin typeface="Roboto"/>
              </a:rPr>
              <a:t>Sufficient quantity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6278" y="4234496"/>
            <a:ext cx="3685561" cy="34163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260"/>
              </a:spcBef>
              <a:spcAft>
                <a:spcPts val="0"/>
              </a:spcAft>
            </a:pPr>
            <a:r>
              <a:rPr b="0">
                <a:solidFill>
                  <a:srgbClr val="4B5563"/>
                </a:solidFill>
                <a:latin typeface="Roboto"/>
              </a:rPr>
              <a:t>Tall enough → Can play basketball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9584" y="4991100"/>
            <a:ext cx="2038299" cy="1247775"/>
          </a:xfrm>
          <a:prstGeom prst="roundRect">
            <a:avLst>
              <a:gd name="adj" fmla="val 18320"/>
            </a:avLst>
          </a:prstGeom>
          <a:gradFill rotWithShape="1">
            <a:gsLst>
              <a:gs pos="0">
                <a:srgbClr val="FDF2F8"/>
              </a:gs>
              <a:gs pos="100000">
                <a:srgbClr val="FAF5FF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5" name="Round Same Side Corner Rectangle 14"/>
          <p:cNvSpPr/>
          <p:nvPr/>
        </p:nvSpPr>
        <p:spPr>
          <a:xfrm rot="16200000">
            <a:off x="51737" y="5548947"/>
            <a:ext cx="1247775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093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080" y="5142037"/>
            <a:ext cx="228594" cy="14287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93387" y="5062669"/>
            <a:ext cx="1555169" cy="34163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BE185D"/>
                </a:solidFill>
                <a:latin typeface="Roboto"/>
              </a:rPr>
              <a:t>Too + adjective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6278" y="5491795"/>
            <a:ext cx="1555169" cy="572464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b="0" dirty="0">
                <a:solidFill>
                  <a:srgbClr val="374151"/>
                </a:solidFill>
                <a:latin typeface="Roboto"/>
              </a:rPr>
              <a:t>Excessive degree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800279" y="4991100"/>
            <a:ext cx="2038299" cy="1247775"/>
          </a:xfrm>
          <a:prstGeom prst="roundRect">
            <a:avLst>
              <a:gd name="adj" fmla="val 18320"/>
            </a:avLst>
          </a:prstGeom>
          <a:gradFill rotWithShape="1">
            <a:gsLst>
              <a:gs pos="0">
                <a:srgbClr val="FAF5FF"/>
              </a:gs>
              <a:gs pos="100000">
                <a:srgbClr val="FDF2F8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 Same Side Corner Rectangle 19"/>
          <p:cNvSpPr/>
          <p:nvPr/>
        </p:nvSpPr>
        <p:spPr>
          <a:xfrm rot="16200000">
            <a:off x="2242432" y="5548947"/>
            <a:ext cx="1247775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67E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09824" y="5158187"/>
            <a:ext cx="228594" cy="140017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228260" y="5052530"/>
            <a:ext cx="1314417" cy="572464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7E22CE"/>
                </a:solidFill>
                <a:latin typeface="Roboto"/>
              </a:rPr>
              <a:t>Enough + adjective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028874" y="5615621"/>
            <a:ext cx="1619209" cy="572464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b="0" dirty="0">
                <a:solidFill>
                  <a:srgbClr val="374151"/>
                </a:solidFill>
                <a:latin typeface="Roboto"/>
              </a:rPr>
              <a:t>Sufficient degree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267193" y="952500"/>
            <a:ext cx="6353016" cy="5286375"/>
          </a:xfrm>
          <a:prstGeom prst="roundRect">
            <a:avLst>
              <a:gd name="adj" fmla="val 5765"/>
            </a:avLst>
          </a:prstGeom>
          <a:solidFill>
            <a:srgbClr val="FFFFFF"/>
          </a:solidFill>
          <a:ln w="41275">
            <a:solidFill>
              <a:srgbClr val="4FAC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33886" y="1633903"/>
            <a:ext cx="304792" cy="199292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5952976" y="1543050"/>
            <a:ext cx="2438339" cy="37147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1554" b="1">
                <a:solidFill>
                  <a:srgbClr val="4FACFE"/>
                </a:solidFill>
                <a:latin typeface="Poppins"/>
              </a:rPr>
              <a:t>Practice Sentences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533886" y="2105024"/>
            <a:ext cx="380990" cy="380999"/>
          </a:xfrm>
          <a:prstGeom prst="roundRect">
            <a:avLst>
              <a:gd name="adj" fmla="val 49995000"/>
            </a:avLst>
          </a:prstGeom>
          <a:gradFill rotWithShape="1">
            <a:gsLst>
              <a:gs pos="0">
                <a:srgbClr val="F093FB"/>
              </a:gs>
              <a:gs pos="100000">
                <a:srgbClr val="F5576C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8" name="TextBox 27"/>
          <p:cNvSpPr txBox="1"/>
          <p:nvPr/>
        </p:nvSpPr>
        <p:spPr>
          <a:xfrm>
            <a:off x="5667233" y="2111885"/>
            <a:ext cx="280782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b="1">
                <a:solidFill>
                  <a:srgbClr val="FFFFFF"/>
                </a:solidFill>
                <a:latin typeface="Roboto"/>
              </a:rPr>
              <a:t>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029174" y="2091185"/>
            <a:ext cx="4498283" cy="38010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2000" b="0" dirty="0">
                <a:solidFill>
                  <a:srgbClr val="374151"/>
                </a:solidFill>
                <a:latin typeface="Roboto"/>
              </a:rPr>
              <a:t>I can't drink this tea. It</a:t>
            </a:r>
            <a:r>
              <a:rPr lang="en-US" sz="2000" b="0" dirty="0">
                <a:solidFill>
                  <a:srgbClr val="374151"/>
                </a:solidFill>
                <a:latin typeface="Roboto"/>
              </a:rPr>
              <a:t>              </a:t>
            </a:r>
            <a:r>
              <a:rPr sz="2000" b="0" dirty="0">
                <a:solidFill>
                  <a:srgbClr val="374151"/>
                </a:solidFill>
                <a:latin typeface="Roboto"/>
              </a:rPr>
              <a:t> </a:t>
            </a:r>
            <a:r>
              <a:rPr lang="en-US" sz="2000" b="0" dirty="0">
                <a:solidFill>
                  <a:srgbClr val="374151"/>
                </a:solidFill>
                <a:latin typeface="Roboto"/>
              </a:rPr>
              <a:t>  </a:t>
            </a:r>
            <a:r>
              <a:rPr sz="2000" b="0" dirty="0">
                <a:solidFill>
                  <a:srgbClr val="374151"/>
                </a:solidFill>
                <a:latin typeface="Roboto"/>
              </a:rPr>
              <a:t>is  hot.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665441" y="2135846"/>
            <a:ext cx="952476" cy="266699"/>
          </a:xfrm>
          <a:prstGeom prst="roundRect">
            <a:avLst>
              <a:gd name="adj" fmla="val 14285"/>
            </a:avLst>
          </a:prstGeom>
          <a:solidFill>
            <a:srgbClr val="F8F9FA"/>
          </a:solidFill>
          <a:ln w="16510">
            <a:solidFill>
              <a:srgbClr val="4FAC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1" name="Rounded Rectangle 30"/>
          <p:cNvSpPr/>
          <p:nvPr/>
        </p:nvSpPr>
        <p:spPr>
          <a:xfrm>
            <a:off x="5533886" y="2822063"/>
            <a:ext cx="380990" cy="380999"/>
          </a:xfrm>
          <a:prstGeom prst="roundRect">
            <a:avLst>
              <a:gd name="adj" fmla="val 49995000"/>
            </a:avLst>
          </a:prstGeom>
          <a:gradFill rotWithShape="1">
            <a:gsLst>
              <a:gs pos="0">
                <a:srgbClr val="667EEA"/>
              </a:gs>
              <a:gs pos="100000">
                <a:srgbClr val="764BA2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2" name="TextBox 31"/>
          <p:cNvSpPr txBox="1"/>
          <p:nvPr/>
        </p:nvSpPr>
        <p:spPr>
          <a:xfrm>
            <a:off x="5667233" y="2828924"/>
            <a:ext cx="280782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b="1" dirty="0">
                <a:solidFill>
                  <a:srgbClr val="FFFFFF"/>
                </a:solidFill>
                <a:latin typeface="Roboto"/>
              </a:rPr>
              <a:t>2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029174" y="2819399"/>
            <a:ext cx="5453765" cy="64940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2000" b="0" dirty="0">
                <a:solidFill>
                  <a:srgbClr val="374151"/>
                </a:solidFill>
                <a:latin typeface="Roboto"/>
              </a:rPr>
              <a:t>He isn't tall  to</a:t>
            </a:r>
            <a:r>
              <a:rPr lang="en-US" sz="2000" b="0" dirty="0">
                <a:solidFill>
                  <a:srgbClr val="374151"/>
                </a:solidFill>
                <a:latin typeface="Roboto"/>
              </a:rPr>
              <a:t>         </a:t>
            </a:r>
            <a:r>
              <a:rPr sz="2000" b="0" dirty="0">
                <a:solidFill>
                  <a:srgbClr val="374151"/>
                </a:solidFill>
                <a:latin typeface="Roboto"/>
              </a:rPr>
              <a:t> </a:t>
            </a:r>
            <a:r>
              <a:rPr lang="en-US" sz="2000" b="0" dirty="0">
                <a:solidFill>
                  <a:srgbClr val="374151"/>
                </a:solidFill>
                <a:latin typeface="Roboto"/>
              </a:rPr>
              <a:t>      </a:t>
            </a:r>
            <a:r>
              <a:rPr sz="2000" b="0" dirty="0">
                <a:solidFill>
                  <a:srgbClr val="374151"/>
                </a:solidFill>
                <a:latin typeface="Roboto"/>
              </a:rPr>
              <a:t>play basketball professionally.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768511" y="2849481"/>
            <a:ext cx="952476" cy="266699"/>
          </a:xfrm>
          <a:prstGeom prst="roundRect">
            <a:avLst>
              <a:gd name="adj" fmla="val 14285"/>
            </a:avLst>
          </a:prstGeom>
          <a:solidFill>
            <a:srgbClr val="F8F9FA"/>
          </a:solidFill>
          <a:ln w="16510">
            <a:solidFill>
              <a:srgbClr val="4FAC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5" name="Rounded Rectangle 34"/>
          <p:cNvSpPr/>
          <p:nvPr/>
        </p:nvSpPr>
        <p:spPr>
          <a:xfrm>
            <a:off x="5533886" y="3720416"/>
            <a:ext cx="380990" cy="380999"/>
          </a:xfrm>
          <a:prstGeom prst="roundRect">
            <a:avLst>
              <a:gd name="adj" fmla="val 49995000"/>
            </a:avLst>
          </a:prstGeom>
          <a:gradFill rotWithShape="1">
            <a:gsLst>
              <a:gs pos="0">
                <a:srgbClr val="4FACFE"/>
              </a:gs>
              <a:gs pos="100000">
                <a:srgbClr val="00F2FE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6" name="TextBox 35"/>
          <p:cNvSpPr txBox="1"/>
          <p:nvPr/>
        </p:nvSpPr>
        <p:spPr>
          <a:xfrm>
            <a:off x="5667233" y="3727277"/>
            <a:ext cx="280782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b="1">
                <a:solidFill>
                  <a:srgbClr val="FFFFFF"/>
                </a:solidFill>
                <a:latin typeface="Roboto"/>
              </a:rPr>
              <a:t>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029174" y="3706576"/>
            <a:ext cx="4754763" cy="38010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2000" b="0" dirty="0">
                <a:solidFill>
                  <a:srgbClr val="374151"/>
                </a:solidFill>
                <a:latin typeface="Roboto"/>
              </a:rPr>
              <a:t>This bag </a:t>
            </a:r>
            <a:r>
              <a:rPr lang="en-US" sz="2000" b="0" dirty="0">
                <a:solidFill>
                  <a:srgbClr val="374151"/>
                </a:solidFill>
                <a:latin typeface="Roboto"/>
              </a:rPr>
              <a:t>            </a:t>
            </a:r>
            <a:r>
              <a:rPr sz="2000" b="0" dirty="0">
                <a:solidFill>
                  <a:srgbClr val="374151"/>
                </a:solidFill>
                <a:latin typeface="Roboto"/>
              </a:rPr>
              <a:t>is  heavy for me to carry.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143571" y="3720416"/>
            <a:ext cx="952476" cy="266699"/>
          </a:xfrm>
          <a:prstGeom prst="roundRect">
            <a:avLst>
              <a:gd name="adj" fmla="val 14285"/>
            </a:avLst>
          </a:prstGeom>
          <a:solidFill>
            <a:srgbClr val="F8F9FA"/>
          </a:solidFill>
          <a:ln w="16510">
            <a:solidFill>
              <a:srgbClr val="4FAC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9" name="Rounded Rectangle 38"/>
          <p:cNvSpPr/>
          <p:nvPr/>
        </p:nvSpPr>
        <p:spPr>
          <a:xfrm>
            <a:off x="5533886" y="4667250"/>
            <a:ext cx="380990" cy="380999"/>
          </a:xfrm>
          <a:prstGeom prst="roundRect">
            <a:avLst>
              <a:gd name="adj" fmla="val 49995000"/>
            </a:avLst>
          </a:prstGeom>
          <a:gradFill rotWithShape="1">
            <a:gsLst>
              <a:gs pos="0">
                <a:srgbClr val="F093FB"/>
              </a:gs>
              <a:gs pos="100000">
                <a:srgbClr val="F5576C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40" name="TextBox 39"/>
          <p:cNvSpPr txBox="1"/>
          <p:nvPr/>
        </p:nvSpPr>
        <p:spPr>
          <a:xfrm>
            <a:off x="5667233" y="4674110"/>
            <a:ext cx="280782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b="1">
                <a:solidFill>
                  <a:srgbClr val="FFFFFF"/>
                </a:solidFill>
                <a:latin typeface="Roboto"/>
              </a:rPr>
              <a:t>4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029174" y="4653410"/>
            <a:ext cx="5458482" cy="38010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2000" b="0" dirty="0">
                <a:solidFill>
                  <a:srgbClr val="374151"/>
                </a:solidFill>
                <a:latin typeface="Roboto"/>
              </a:rPr>
              <a:t>Do we have</a:t>
            </a:r>
            <a:r>
              <a:rPr lang="en-US" sz="2000" b="0" dirty="0">
                <a:solidFill>
                  <a:srgbClr val="374151"/>
                </a:solidFill>
                <a:latin typeface="Roboto"/>
              </a:rPr>
              <a:t>               </a:t>
            </a:r>
            <a:r>
              <a:rPr sz="2000" b="0" dirty="0">
                <a:solidFill>
                  <a:srgbClr val="374151"/>
                </a:solidFill>
                <a:latin typeface="Roboto"/>
              </a:rPr>
              <a:t>  money to buy the tickets?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7515257" y="4721994"/>
            <a:ext cx="952476" cy="266699"/>
          </a:xfrm>
          <a:prstGeom prst="roundRect">
            <a:avLst>
              <a:gd name="adj" fmla="val 14285"/>
            </a:avLst>
          </a:prstGeom>
          <a:solidFill>
            <a:srgbClr val="F8F9FA"/>
          </a:solidFill>
          <a:ln w="16510">
            <a:solidFill>
              <a:srgbClr val="4FAC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5F7FA"/>
            </a:gs>
            <a:gs pos="100000">
              <a:srgbClr val="E8EEF5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09625"/>
          </a:xfrm>
          <a:prstGeom prst="rect">
            <a:avLst/>
          </a:prstGeom>
          <a:gradFill rotWithShape="1">
            <a:gsLst>
              <a:gs pos="0">
                <a:srgbClr val="667EEA"/>
              </a:gs>
              <a:gs pos="100000">
                <a:srgbClr val="764BA2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9584" y="255204"/>
            <a:ext cx="342891" cy="28969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04872" y="114300"/>
            <a:ext cx="4838579" cy="5715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3900"/>
              </a:lnSpc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Poppins"/>
              </a:rPr>
              <a:t>D. Prepositions: In, On, At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9584" y="1476375"/>
            <a:ext cx="4238519" cy="4714875"/>
          </a:xfrm>
          <a:prstGeom prst="roundRect">
            <a:avLst>
              <a:gd name="adj" fmla="val 7191"/>
            </a:avLst>
          </a:prstGeom>
          <a:solidFill>
            <a:srgbClr val="FFFFFF"/>
          </a:solidFill>
          <a:ln w="41275">
            <a:solidFill>
              <a:srgbClr val="667E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6278" y="1840523"/>
            <a:ext cx="304792" cy="28135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95367" y="1790700"/>
            <a:ext cx="2276418" cy="37147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1554" b="1">
                <a:solidFill>
                  <a:srgbClr val="667EEA"/>
                </a:solidFill>
                <a:latin typeface="Poppins"/>
              </a:rPr>
              <a:t>Time Prepositions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278" y="2319786"/>
            <a:ext cx="367345" cy="38010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520"/>
              </a:spcAft>
            </a:pPr>
            <a:r>
              <a:rPr sz="2000" b="1">
                <a:solidFill>
                  <a:srgbClr val="667EEA"/>
                </a:solidFill>
                <a:latin typeface="Roboto"/>
              </a:rPr>
              <a:t>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278" y="2711960"/>
            <a:ext cx="2823145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01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374151"/>
                </a:solidFill>
                <a:latin typeface="Roboto"/>
              </a:rPr>
              <a:t>Months, years, seasons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6278" y="3053397"/>
            <a:ext cx="3273588" cy="34163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260"/>
              </a:spcBef>
              <a:spcAft>
                <a:spcPts val="0"/>
              </a:spcAft>
            </a:pPr>
            <a:r>
              <a:rPr b="0">
                <a:solidFill>
                  <a:srgbClr val="4B5563"/>
                </a:solidFill>
                <a:latin typeface="Roboto"/>
              </a:rPr>
              <a:t>In January, in 2025, in summer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6278" y="3605661"/>
            <a:ext cx="468333" cy="38010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520"/>
              </a:spcAft>
            </a:pPr>
            <a:r>
              <a:rPr sz="2000" b="1">
                <a:solidFill>
                  <a:srgbClr val="F093FB"/>
                </a:solidFill>
                <a:latin typeface="Roboto"/>
              </a:rPr>
              <a:t>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6278" y="3997835"/>
            <a:ext cx="4009367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01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374151"/>
                </a:solidFill>
                <a:latin typeface="Roboto"/>
              </a:rPr>
              <a:t>Days, dates, mornings, afternoons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6278" y="4366283"/>
            <a:ext cx="3897853" cy="572464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260"/>
              </a:spcBef>
              <a:spcAft>
                <a:spcPts val="0"/>
              </a:spcAft>
            </a:pPr>
            <a:r>
              <a:rPr b="0" dirty="0">
                <a:solidFill>
                  <a:srgbClr val="4B5563"/>
                </a:solidFill>
                <a:latin typeface="Roboto"/>
              </a:rPr>
              <a:t>On Monday, on July 4th, on Monday morning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6278" y="4891535"/>
            <a:ext cx="407419" cy="38010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520"/>
              </a:spcAft>
            </a:pPr>
            <a:r>
              <a:rPr sz="2000" b="1">
                <a:solidFill>
                  <a:srgbClr val="4FACFE"/>
                </a:solidFill>
                <a:latin typeface="Roboto"/>
              </a:rPr>
              <a:t>At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6278" y="5283710"/>
            <a:ext cx="1768369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01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374151"/>
                </a:solidFill>
                <a:latin typeface="Roboto"/>
              </a:rPr>
              <a:t>Specific times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6278" y="5625147"/>
            <a:ext cx="3039550" cy="34163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260"/>
              </a:spcBef>
              <a:spcAft>
                <a:spcPts val="0"/>
              </a:spcAft>
            </a:pPr>
            <a:r>
              <a:rPr b="0">
                <a:solidFill>
                  <a:srgbClr val="4B5563"/>
                </a:solidFill>
                <a:latin typeface="Roboto"/>
              </a:rPr>
              <a:t>At 7:00 PM, at noon, at night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229094" y="1190625"/>
            <a:ext cx="6353016" cy="5286375"/>
          </a:xfrm>
          <a:prstGeom prst="roundRect">
            <a:avLst>
              <a:gd name="adj" fmla="val 5765"/>
            </a:avLst>
          </a:prstGeom>
          <a:solidFill>
            <a:srgbClr val="FFFFFF"/>
          </a:solidFill>
          <a:ln w="41275">
            <a:solidFill>
              <a:srgbClr val="667E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33886" y="1633903"/>
            <a:ext cx="304792" cy="19929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952976" y="1543050"/>
            <a:ext cx="2438339" cy="37147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1554" b="1">
                <a:solidFill>
                  <a:srgbClr val="667EEA"/>
                </a:solidFill>
                <a:latin typeface="Poppins"/>
              </a:rPr>
              <a:t>Practice Sentences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533886" y="2105024"/>
            <a:ext cx="380990" cy="380999"/>
          </a:xfrm>
          <a:prstGeom prst="roundRect">
            <a:avLst>
              <a:gd name="adj" fmla="val 49995000"/>
            </a:avLst>
          </a:prstGeom>
          <a:gradFill rotWithShape="1">
            <a:gsLst>
              <a:gs pos="0">
                <a:srgbClr val="667EEA"/>
              </a:gs>
              <a:gs pos="100000">
                <a:srgbClr val="764BA2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1" name="TextBox 20"/>
          <p:cNvSpPr txBox="1"/>
          <p:nvPr/>
        </p:nvSpPr>
        <p:spPr>
          <a:xfrm>
            <a:off x="5667233" y="2152650"/>
            <a:ext cx="104772" cy="2857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Roboto"/>
              </a:rPr>
              <a:t>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29174" y="2091184"/>
            <a:ext cx="5517793" cy="38010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2000" b="0" dirty="0">
                <a:solidFill>
                  <a:srgbClr val="374151"/>
                </a:solidFill>
                <a:latin typeface="Roboto"/>
              </a:rPr>
              <a:t>We usually go on vacation </a:t>
            </a:r>
            <a:r>
              <a:rPr lang="en-US" sz="2000" b="0" dirty="0">
                <a:solidFill>
                  <a:srgbClr val="374151"/>
                </a:solidFill>
                <a:latin typeface="Roboto"/>
              </a:rPr>
              <a:t>       </a:t>
            </a:r>
            <a:r>
              <a:rPr sz="2000" b="0" dirty="0">
                <a:solidFill>
                  <a:srgbClr val="374151"/>
                </a:solidFill>
                <a:latin typeface="Roboto"/>
              </a:rPr>
              <a:t> </a:t>
            </a:r>
            <a:r>
              <a:rPr lang="en-US" sz="2000" b="0" dirty="0">
                <a:solidFill>
                  <a:srgbClr val="374151"/>
                </a:solidFill>
                <a:latin typeface="Roboto"/>
              </a:rPr>
              <a:t>      </a:t>
            </a:r>
            <a:r>
              <a:rPr sz="2000" b="0" dirty="0">
                <a:solidFill>
                  <a:srgbClr val="374151"/>
                </a:solidFill>
                <a:latin typeface="Roboto"/>
              </a:rPr>
              <a:t>the summer.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123605" y="2137030"/>
            <a:ext cx="857228" cy="266699"/>
          </a:xfrm>
          <a:prstGeom prst="roundRect">
            <a:avLst>
              <a:gd name="adj" fmla="val 14285"/>
            </a:avLst>
          </a:prstGeom>
          <a:solidFill>
            <a:srgbClr val="F8F9FA"/>
          </a:solidFill>
          <a:ln w="16510">
            <a:solidFill>
              <a:srgbClr val="667E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5533886" y="2676524"/>
            <a:ext cx="380990" cy="380999"/>
          </a:xfrm>
          <a:prstGeom prst="roundRect">
            <a:avLst>
              <a:gd name="adj" fmla="val 49995000"/>
            </a:avLst>
          </a:prstGeom>
          <a:gradFill rotWithShape="1">
            <a:gsLst>
              <a:gs pos="0">
                <a:srgbClr val="F093FB"/>
              </a:gs>
              <a:gs pos="100000">
                <a:srgbClr val="F5576C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5" name="TextBox 24"/>
          <p:cNvSpPr txBox="1"/>
          <p:nvPr/>
        </p:nvSpPr>
        <p:spPr>
          <a:xfrm>
            <a:off x="5667233" y="2683385"/>
            <a:ext cx="280782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b="1">
                <a:solidFill>
                  <a:srgbClr val="FFFFFF"/>
                </a:solidFill>
                <a:latin typeface="Roboto"/>
              </a:rPr>
              <a:t>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29174" y="2662684"/>
            <a:ext cx="4785221" cy="38010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2000" b="0" dirty="0">
                <a:solidFill>
                  <a:srgbClr val="374151"/>
                </a:solidFill>
                <a:latin typeface="Roboto"/>
              </a:rPr>
              <a:t>The meeting is</a:t>
            </a:r>
            <a:r>
              <a:rPr lang="en-US" sz="2000" b="0" dirty="0">
                <a:solidFill>
                  <a:srgbClr val="374151"/>
                </a:solidFill>
                <a:latin typeface="Roboto"/>
              </a:rPr>
              <a:t>  </a:t>
            </a:r>
            <a:r>
              <a:rPr sz="2000" b="0" dirty="0">
                <a:solidFill>
                  <a:srgbClr val="374151"/>
                </a:solidFill>
                <a:latin typeface="Roboto"/>
              </a:rPr>
              <a:t> </a:t>
            </a:r>
            <a:r>
              <a:rPr lang="en-US" sz="2000" b="0" dirty="0">
                <a:solidFill>
                  <a:srgbClr val="374151"/>
                </a:solidFill>
                <a:latin typeface="Roboto"/>
              </a:rPr>
              <a:t>            M</a:t>
            </a:r>
            <a:r>
              <a:rPr sz="2000" b="0" dirty="0">
                <a:solidFill>
                  <a:srgbClr val="374151"/>
                </a:solidFill>
                <a:latin typeface="Roboto"/>
              </a:rPr>
              <a:t>onday morning.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821198" y="2726755"/>
            <a:ext cx="857228" cy="266699"/>
          </a:xfrm>
          <a:prstGeom prst="roundRect">
            <a:avLst>
              <a:gd name="adj" fmla="val 14285"/>
            </a:avLst>
          </a:prstGeom>
          <a:solidFill>
            <a:srgbClr val="F8F9FA"/>
          </a:solidFill>
          <a:ln w="16510">
            <a:solidFill>
              <a:srgbClr val="667E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8" name="Rounded Rectangle 27"/>
          <p:cNvSpPr/>
          <p:nvPr/>
        </p:nvSpPr>
        <p:spPr>
          <a:xfrm>
            <a:off x="5533886" y="3248024"/>
            <a:ext cx="380990" cy="380999"/>
          </a:xfrm>
          <a:prstGeom prst="roundRect">
            <a:avLst>
              <a:gd name="adj" fmla="val 49995000"/>
            </a:avLst>
          </a:prstGeom>
          <a:gradFill rotWithShape="1">
            <a:gsLst>
              <a:gs pos="0">
                <a:srgbClr val="4FACFE"/>
              </a:gs>
              <a:gs pos="100000">
                <a:srgbClr val="00F2FE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9" name="TextBox 28"/>
          <p:cNvSpPr txBox="1"/>
          <p:nvPr/>
        </p:nvSpPr>
        <p:spPr>
          <a:xfrm>
            <a:off x="5667233" y="3254885"/>
            <a:ext cx="280782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b="1">
                <a:solidFill>
                  <a:srgbClr val="FFFFFF"/>
                </a:solidFill>
                <a:latin typeface="Roboto"/>
              </a:rPr>
              <a:t>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029174" y="3234184"/>
            <a:ext cx="3579763" cy="38010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2000" b="0" dirty="0">
                <a:solidFill>
                  <a:srgbClr val="374151"/>
                </a:solidFill>
                <a:latin typeface="Roboto"/>
              </a:rPr>
              <a:t>I will see you</a:t>
            </a:r>
            <a:r>
              <a:rPr lang="en-US" sz="2000" b="0" dirty="0">
                <a:solidFill>
                  <a:srgbClr val="374151"/>
                </a:solidFill>
                <a:latin typeface="Roboto"/>
              </a:rPr>
              <a:t>             </a:t>
            </a:r>
            <a:r>
              <a:rPr sz="2000" b="0" dirty="0">
                <a:solidFill>
                  <a:srgbClr val="374151"/>
                </a:solidFill>
                <a:latin typeface="Roboto"/>
              </a:rPr>
              <a:t>  7:00 PM.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564556" y="3261679"/>
            <a:ext cx="857228" cy="266699"/>
          </a:xfrm>
          <a:prstGeom prst="roundRect">
            <a:avLst>
              <a:gd name="adj" fmla="val 14285"/>
            </a:avLst>
          </a:prstGeom>
          <a:solidFill>
            <a:srgbClr val="F8F9FA"/>
          </a:solidFill>
          <a:ln w="16510">
            <a:solidFill>
              <a:srgbClr val="667E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2" name="Rounded Rectangle 31"/>
          <p:cNvSpPr/>
          <p:nvPr/>
        </p:nvSpPr>
        <p:spPr>
          <a:xfrm>
            <a:off x="5533886" y="3819524"/>
            <a:ext cx="380990" cy="380999"/>
          </a:xfrm>
          <a:prstGeom prst="roundRect">
            <a:avLst>
              <a:gd name="adj" fmla="val 49995000"/>
            </a:avLst>
          </a:prstGeom>
          <a:gradFill rotWithShape="1">
            <a:gsLst>
              <a:gs pos="0">
                <a:srgbClr val="667EEA"/>
              </a:gs>
              <a:gs pos="100000">
                <a:srgbClr val="764BA2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3" name="TextBox 32"/>
          <p:cNvSpPr txBox="1"/>
          <p:nvPr/>
        </p:nvSpPr>
        <p:spPr>
          <a:xfrm>
            <a:off x="5667233" y="3826384"/>
            <a:ext cx="280782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b="1">
                <a:solidFill>
                  <a:srgbClr val="FFFFFF"/>
                </a:solidFill>
                <a:latin typeface="Roboto"/>
              </a:rPr>
              <a:t>4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029174" y="3805684"/>
            <a:ext cx="3873112" cy="38010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2000" b="0" dirty="0">
                <a:solidFill>
                  <a:srgbClr val="374151"/>
                </a:solidFill>
                <a:latin typeface="Roboto"/>
              </a:rPr>
              <a:t>My birthday is </a:t>
            </a:r>
            <a:r>
              <a:rPr lang="en-US" sz="2000" b="0" dirty="0">
                <a:solidFill>
                  <a:srgbClr val="374151"/>
                </a:solidFill>
                <a:latin typeface="Roboto"/>
              </a:rPr>
              <a:t>          </a:t>
            </a:r>
            <a:r>
              <a:rPr sz="2000" b="0" dirty="0">
                <a:solidFill>
                  <a:srgbClr val="374151"/>
                </a:solidFill>
                <a:latin typeface="Roboto"/>
              </a:rPr>
              <a:t> </a:t>
            </a:r>
            <a:r>
              <a:rPr lang="en-US" sz="2000" b="0" dirty="0">
                <a:solidFill>
                  <a:srgbClr val="374151"/>
                </a:solidFill>
                <a:latin typeface="Roboto"/>
              </a:rPr>
              <a:t>      </a:t>
            </a:r>
            <a:r>
              <a:rPr sz="2000" b="0" dirty="0">
                <a:solidFill>
                  <a:srgbClr val="374151"/>
                </a:solidFill>
                <a:latin typeface="Roboto"/>
              </a:rPr>
              <a:t>January.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7819055" y="3852415"/>
            <a:ext cx="857228" cy="266699"/>
          </a:xfrm>
          <a:prstGeom prst="roundRect">
            <a:avLst>
              <a:gd name="adj" fmla="val 14285"/>
            </a:avLst>
          </a:prstGeom>
          <a:solidFill>
            <a:srgbClr val="F8F9FA"/>
          </a:solidFill>
          <a:ln w="16510">
            <a:solidFill>
              <a:srgbClr val="667E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5F7FA"/>
            </a:gs>
            <a:gs pos="100000">
              <a:srgbClr val="E8EEF5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09625"/>
          </a:xfrm>
          <a:prstGeom prst="rect">
            <a:avLst/>
          </a:prstGeom>
          <a:gradFill rotWithShape="1">
            <a:gsLst>
              <a:gs pos="0">
                <a:srgbClr val="667EEA"/>
              </a:gs>
              <a:gs pos="100000">
                <a:srgbClr val="764BA2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9584" y="255204"/>
            <a:ext cx="342891" cy="28969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04872" y="114300"/>
            <a:ext cx="10039099" cy="5715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3900"/>
              </a:lnSpc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Poppins"/>
              </a:rPr>
              <a:t>III. Communication (Expressing Interest &amp; Surprise)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9584" y="1771650"/>
            <a:ext cx="4238519" cy="2847974"/>
          </a:xfrm>
          <a:prstGeom prst="roundRect">
            <a:avLst>
              <a:gd name="adj" fmla="val 10702"/>
            </a:avLst>
          </a:prstGeom>
          <a:solidFill>
            <a:srgbClr val="FFFFFF"/>
          </a:solidFill>
          <a:ln w="41275">
            <a:solidFill>
              <a:srgbClr val="F093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6278" y="2137996"/>
            <a:ext cx="304792" cy="25790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95367" y="2076449"/>
            <a:ext cx="2362140" cy="37147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1554" b="1">
                <a:solidFill>
                  <a:srgbClr val="F093FB"/>
                </a:solidFill>
                <a:latin typeface="Poppins"/>
              </a:rPr>
              <a:t>Useful Expressions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76278" y="2647949"/>
            <a:ext cx="1771605" cy="619124"/>
          </a:xfrm>
          <a:prstGeom prst="roundRect">
            <a:avLst>
              <a:gd name="adj" fmla="val 36923"/>
            </a:avLst>
          </a:prstGeom>
          <a:gradFill rotWithShape="1">
            <a:gsLst>
              <a:gs pos="0">
                <a:srgbClr val="FAF5FF"/>
              </a:gs>
              <a:gs pos="100000">
                <a:srgbClr val="FDF2F8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9" name="Round Same Side Corner Rectangle 8"/>
          <p:cNvSpPr/>
          <p:nvPr/>
        </p:nvSpPr>
        <p:spPr>
          <a:xfrm rot="16200000">
            <a:off x="632756" y="2891471"/>
            <a:ext cx="619124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093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0" name="TextBox 9"/>
          <p:cNvSpPr txBox="1"/>
          <p:nvPr/>
        </p:nvSpPr>
        <p:spPr>
          <a:xfrm>
            <a:off x="1066773" y="2767461"/>
            <a:ext cx="970074" cy="38010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b="1">
                <a:solidFill>
                  <a:srgbClr val="BE185D"/>
                </a:solidFill>
                <a:latin typeface="Roboto"/>
              </a:rPr>
              <a:t>No way!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800279" y="2647949"/>
            <a:ext cx="1771605" cy="619124"/>
          </a:xfrm>
          <a:prstGeom prst="roundRect">
            <a:avLst>
              <a:gd name="adj" fmla="val 36923"/>
            </a:avLst>
          </a:prstGeom>
          <a:gradFill rotWithShape="1">
            <a:gsLst>
              <a:gs pos="0">
                <a:srgbClr val="FAF5FF"/>
              </a:gs>
              <a:gs pos="100000">
                <a:srgbClr val="FDF2F8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2" name="Round Same Side Corner Rectangle 11"/>
          <p:cNvSpPr/>
          <p:nvPr/>
        </p:nvSpPr>
        <p:spPr>
          <a:xfrm rot="16200000">
            <a:off x="2556757" y="2891471"/>
            <a:ext cx="619124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67E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3" name="TextBox 12"/>
          <p:cNvSpPr txBox="1"/>
          <p:nvPr/>
        </p:nvSpPr>
        <p:spPr>
          <a:xfrm>
            <a:off x="2990775" y="2767461"/>
            <a:ext cx="1580817" cy="38010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b="1">
                <a:solidFill>
                  <a:srgbClr val="7E22CE"/>
                </a:solidFill>
                <a:latin typeface="Roboto"/>
              </a:rPr>
              <a:t>Tell me more!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76278" y="3409950"/>
            <a:ext cx="1771605" cy="933449"/>
          </a:xfrm>
          <a:prstGeom prst="roundRect">
            <a:avLst>
              <a:gd name="adj" fmla="val 24489"/>
            </a:avLst>
          </a:prstGeom>
          <a:gradFill rotWithShape="1">
            <a:gsLst>
              <a:gs pos="0">
                <a:srgbClr val="FAF5FF"/>
              </a:gs>
              <a:gs pos="100000">
                <a:srgbClr val="FDF2F8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5" name="Round Same Side Corner Rectangle 14"/>
          <p:cNvSpPr/>
          <p:nvPr/>
        </p:nvSpPr>
        <p:spPr>
          <a:xfrm rot="16200000">
            <a:off x="475594" y="3810634"/>
            <a:ext cx="93344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4FAC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6" name="TextBox 15"/>
          <p:cNvSpPr txBox="1"/>
          <p:nvPr/>
        </p:nvSpPr>
        <p:spPr>
          <a:xfrm>
            <a:off x="1066773" y="3529460"/>
            <a:ext cx="896336" cy="38010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b="1">
                <a:solidFill>
                  <a:srgbClr val="0E7490"/>
                </a:solidFill>
                <a:latin typeface="Roboto"/>
              </a:rPr>
              <a:t>Really?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800279" y="3409950"/>
            <a:ext cx="1771605" cy="933449"/>
          </a:xfrm>
          <a:prstGeom prst="roundRect">
            <a:avLst>
              <a:gd name="adj" fmla="val 24489"/>
            </a:avLst>
          </a:prstGeom>
          <a:gradFill rotWithShape="1">
            <a:gsLst>
              <a:gs pos="0">
                <a:srgbClr val="FAF5FF"/>
              </a:gs>
              <a:gs pos="100000">
                <a:srgbClr val="FDF2F8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8" name="Round Same Side Corner Rectangle 17"/>
          <p:cNvSpPr/>
          <p:nvPr/>
        </p:nvSpPr>
        <p:spPr>
          <a:xfrm rot="16200000">
            <a:off x="2399595" y="3810634"/>
            <a:ext cx="93344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093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9" name="TextBox 18"/>
          <p:cNvSpPr txBox="1"/>
          <p:nvPr/>
        </p:nvSpPr>
        <p:spPr>
          <a:xfrm>
            <a:off x="2990775" y="3551970"/>
            <a:ext cx="1428714" cy="64940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b="1">
                <a:solidFill>
                  <a:srgbClr val="BE185D"/>
                </a:solidFill>
                <a:latin typeface="Roboto"/>
              </a:rPr>
              <a:t>That's incredible!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09584" y="4838699"/>
            <a:ext cx="4238519" cy="1057275"/>
          </a:xfrm>
          <a:prstGeom prst="roundRect">
            <a:avLst>
              <a:gd name="adj" fmla="val 28828"/>
            </a:avLst>
          </a:prstGeom>
          <a:gradFill rotWithShape="1">
            <a:gsLst>
              <a:gs pos="0">
                <a:srgbClr val="F3E8FF"/>
              </a:gs>
              <a:gs pos="100000">
                <a:srgbClr val="FCE7F3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 Same Side Corner Rectangle 20"/>
          <p:cNvSpPr/>
          <p:nvPr/>
        </p:nvSpPr>
        <p:spPr>
          <a:xfrm rot="16200000">
            <a:off x="146987" y="5301296"/>
            <a:ext cx="1057275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67E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6278" y="5249635"/>
            <a:ext cx="285742" cy="244928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276318" y="5055457"/>
            <a:ext cx="3343191" cy="623761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015"/>
              </a:lnSpc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1F2937"/>
                </a:solidFill>
                <a:latin typeface="Roboto"/>
              </a:rPr>
              <a:t>Use these expressions to show interest or surprise!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229094" y="1190625"/>
            <a:ext cx="6353016" cy="5286375"/>
          </a:xfrm>
          <a:prstGeom prst="roundRect">
            <a:avLst>
              <a:gd name="adj" fmla="val 5765"/>
            </a:avLst>
          </a:prstGeom>
          <a:solidFill>
            <a:srgbClr val="FFFFFF"/>
          </a:solidFill>
          <a:ln w="41275">
            <a:solidFill>
              <a:srgbClr val="667E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33886" y="1633903"/>
            <a:ext cx="304792" cy="199292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5952976" y="1543050"/>
            <a:ext cx="2924101" cy="37147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1554" b="1">
                <a:solidFill>
                  <a:srgbClr val="667EEA"/>
                </a:solidFill>
                <a:latin typeface="Poppins"/>
              </a:rPr>
              <a:t>Complete the Dialogue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533886" y="2105024"/>
            <a:ext cx="457188" cy="457200"/>
          </a:xfrm>
          <a:prstGeom prst="roundRect">
            <a:avLst>
              <a:gd name="adj" fmla="val 41662500"/>
            </a:avLst>
          </a:prstGeom>
          <a:gradFill rotWithShape="1">
            <a:gsLst>
              <a:gs pos="0">
                <a:srgbClr val="667EEA"/>
              </a:gs>
              <a:gs pos="100000">
                <a:srgbClr val="764BA2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28" name="TextBox 27"/>
          <p:cNvSpPr txBox="1"/>
          <p:nvPr/>
        </p:nvSpPr>
        <p:spPr>
          <a:xfrm>
            <a:off x="5705332" y="2159602"/>
            <a:ext cx="258340" cy="34804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Roboto"/>
              </a:rPr>
              <a:t>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105372" y="2102660"/>
            <a:ext cx="5171945" cy="63337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374151"/>
                </a:solidFill>
                <a:latin typeface="Roboto"/>
              </a:rPr>
              <a:t>Youssef:</a:t>
            </a:r>
            <a:r>
              <a:rPr sz="1600" b="0">
                <a:solidFill>
                  <a:srgbClr val="374151"/>
                </a:solidFill>
                <a:latin typeface="Roboto"/>
              </a:rPr>
              <a:t> Guess what? I met a famous football player yesterday!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533886" y="2886075"/>
            <a:ext cx="457188" cy="457200"/>
          </a:xfrm>
          <a:prstGeom prst="roundRect">
            <a:avLst>
              <a:gd name="adj" fmla="val 41662500"/>
            </a:avLst>
          </a:prstGeom>
          <a:gradFill rotWithShape="1">
            <a:gsLst>
              <a:gs pos="0">
                <a:srgbClr val="F093FB"/>
              </a:gs>
              <a:gs pos="100000">
                <a:srgbClr val="F5576C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31" name="TextBox 30"/>
          <p:cNvSpPr txBox="1"/>
          <p:nvPr/>
        </p:nvSpPr>
        <p:spPr>
          <a:xfrm>
            <a:off x="5695807" y="2940653"/>
            <a:ext cx="274370" cy="34804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Roboto"/>
              </a:rPr>
              <a:t>H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105372" y="2880251"/>
            <a:ext cx="4161652" cy="364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374151"/>
                </a:solidFill>
                <a:latin typeface="Roboto"/>
              </a:rPr>
              <a:t>Hajar:</a:t>
            </a:r>
            <a:r>
              <a:rPr lang="en-US" sz="1600" b="1" dirty="0">
                <a:solidFill>
                  <a:srgbClr val="374151"/>
                </a:solidFill>
                <a:latin typeface="Roboto"/>
              </a:rPr>
              <a:t>                                            </a:t>
            </a:r>
            <a:r>
              <a:rPr sz="1600" b="0" dirty="0">
                <a:solidFill>
                  <a:srgbClr val="374151"/>
                </a:solidFill>
                <a:latin typeface="Roboto"/>
              </a:rPr>
              <a:t>  Who was it?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982916" y="2949140"/>
            <a:ext cx="1714457" cy="266699"/>
          </a:xfrm>
          <a:prstGeom prst="roundRect">
            <a:avLst>
              <a:gd name="adj" fmla="val 14285"/>
            </a:avLst>
          </a:prstGeom>
          <a:solidFill>
            <a:srgbClr val="F8F9FA"/>
          </a:solidFill>
          <a:ln w="16510">
            <a:solidFill>
              <a:srgbClr val="F093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34" name="Rounded Rectangle 33"/>
          <p:cNvSpPr/>
          <p:nvPr/>
        </p:nvSpPr>
        <p:spPr>
          <a:xfrm>
            <a:off x="5533886" y="3495675"/>
            <a:ext cx="457188" cy="457200"/>
          </a:xfrm>
          <a:prstGeom prst="roundRect">
            <a:avLst>
              <a:gd name="adj" fmla="val 41662500"/>
            </a:avLst>
          </a:prstGeom>
          <a:gradFill rotWithShape="1">
            <a:gsLst>
              <a:gs pos="0">
                <a:srgbClr val="667EEA"/>
              </a:gs>
              <a:gs pos="100000">
                <a:srgbClr val="764BA2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35" name="TextBox 34"/>
          <p:cNvSpPr txBox="1"/>
          <p:nvPr/>
        </p:nvSpPr>
        <p:spPr>
          <a:xfrm>
            <a:off x="5705332" y="3550253"/>
            <a:ext cx="258340" cy="34804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Roboto"/>
              </a:rPr>
              <a:t>Y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105372" y="3493311"/>
            <a:ext cx="5171945" cy="63337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374151"/>
                </a:solidFill>
                <a:latin typeface="Roboto"/>
              </a:rPr>
              <a:t>Youssef:</a:t>
            </a:r>
            <a:r>
              <a:rPr sz="1600" b="0">
                <a:solidFill>
                  <a:srgbClr val="374151"/>
                </a:solidFill>
                <a:latin typeface="Roboto"/>
              </a:rPr>
              <a:t> It was Hakimi! He was at the cafe near my house.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533886" y="4276725"/>
            <a:ext cx="457188" cy="457200"/>
          </a:xfrm>
          <a:prstGeom prst="roundRect">
            <a:avLst>
              <a:gd name="adj" fmla="val 41662500"/>
            </a:avLst>
          </a:prstGeom>
          <a:gradFill rotWithShape="1">
            <a:gsLst>
              <a:gs pos="0">
                <a:srgbClr val="F093FB"/>
              </a:gs>
              <a:gs pos="100000">
                <a:srgbClr val="F5576C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38" name="TextBox 37"/>
          <p:cNvSpPr txBox="1"/>
          <p:nvPr/>
        </p:nvSpPr>
        <p:spPr>
          <a:xfrm>
            <a:off x="5695807" y="4331303"/>
            <a:ext cx="274370" cy="34804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Roboto"/>
              </a:rPr>
              <a:t>H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105372" y="4270901"/>
            <a:ext cx="5115439" cy="364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374151"/>
                </a:solidFill>
                <a:latin typeface="Roboto"/>
              </a:rPr>
              <a:t>Hajar:</a:t>
            </a:r>
            <a:r>
              <a:rPr sz="1600" b="0" dirty="0">
                <a:solidFill>
                  <a:srgbClr val="374151"/>
                </a:solidFill>
                <a:latin typeface="Roboto"/>
              </a:rPr>
              <a:t> </a:t>
            </a:r>
            <a:r>
              <a:rPr lang="en-US" sz="1600" b="0" dirty="0">
                <a:solidFill>
                  <a:srgbClr val="374151"/>
                </a:solidFill>
                <a:latin typeface="Roboto"/>
              </a:rPr>
              <a:t>                                             </a:t>
            </a:r>
            <a:r>
              <a:rPr sz="1600" b="0" dirty="0">
                <a:solidFill>
                  <a:srgbClr val="374151"/>
                </a:solidFill>
                <a:latin typeface="Roboto"/>
              </a:rPr>
              <a:t> Did you speak to him?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989041" y="4304753"/>
            <a:ext cx="1714457" cy="266699"/>
          </a:xfrm>
          <a:prstGeom prst="roundRect">
            <a:avLst>
              <a:gd name="adj" fmla="val 14285"/>
            </a:avLst>
          </a:prstGeom>
          <a:solidFill>
            <a:srgbClr val="F8F9FA"/>
          </a:solidFill>
          <a:ln w="16510">
            <a:solidFill>
              <a:srgbClr val="F093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41" name="Rounded Rectangle 40"/>
          <p:cNvSpPr/>
          <p:nvPr/>
        </p:nvSpPr>
        <p:spPr>
          <a:xfrm>
            <a:off x="5533886" y="4886325"/>
            <a:ext cx="457188" cy="457200"/>
          </a:xfrm>
          <a:prstGeom prst="roundRect">
            <a:avLst>
              <a:gd name="adj" fmla="val 41662500"/>
            </a:avLst>
          </a:prstGeom>
          <a:gradFill rotWithShape="1">
            <a:gsLst>
              <a:gs pos="0">
                <a:srgbClr val="667EEA"/>
              </a:gs>
              <a:gs pos="100000">
                <a:srgbClr val="764BA2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42" name="TextBox 41"/>
          <p:cNvSpPr txBox="1"/>
          <p:nvPr/>
        </p:nvSpPr>
        <p:spPr>
          <a:xfrm>
            <a:off x="5705332" y="4940903"/>
            <a:ext cx="258340" cy="34804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Roboto"/>
              </a:rPr>
              <a:t>Y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105372" y="4861451"/>
            <a:ext cx="5171544" cy="364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374151"/>
                </a:solidFill>
                <a:latin typeface="Roboto"/>
              </a:rPr>
              <a:t>Youssef:</a:t>
            </a:r>
            <a:r>
              <a:rPr sz="1600" b="0">
                <a:solidFill>
                  <a:srgbClr val="374151"/>
                </a:solidFill>
                <a:latin typeface="Roboto"/>
              </a:rPr>
              <a:t> Yes, he signed my jersey and we took a selfie.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5533886" y="5495924"/>
            <a:ext cx="457188" cy="457200"/>
          </a:xfrm>
          <a:prstGeom prst="roundRect">
            <a:avLst>
              <a:gd name="adj" fmla="val 41662500"/>
            </a:avLst>
          </a:prstGeom>
          <a:gradFill rotWithShape="1">
            <a:gsLst>
              <a:gs pos="0">
                <a:srgbClr val="F093FB"/>
              </a:gs>
              <a:gs pos="100000">
                <a:srgbClr val="F5576C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45" name="TextBox 44"/>
          <p:cNvSpPr txBox="1"/>
          <p:nvPr/>
        </p:nvSpPr>
        <p:spPr>
          <a:xfrm>
            <a:off x="5695807" y="5550502"/>
            <a:ext cx="274370" cy="34804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Roboto"/>
              </a:rPr>
              <a:t>H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105372" y="5490100"/>
            <a:ext cx="4950330" cy="364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374151"/>
                </a:solidFill>
                <a:latin typeface="Roboto"/>
              </a:rPr>
              <a:t>Hajar:</a:t>
            </a:r>
            <a:r>
              <a:rPr lang="en-US" sz="1600" b="1" dirty="0">
                <a:solidFill>
                  <a:srgbClr val="374151"/>
                </a:solidFill>
                <a:latin typeface="Roboto"/>
              </a:rPr>
              <a:t>                                                 </a:t>
            </a:r>
            <a:r>
              <a:rPr sz="1600" b="0" dirty="0">
                <a:solidFill>
                  <a:srgbClr val="374151"/>
                </a:solidFill>
                <a:latin typeface="Roboto"/>
              </a:rPr>
              <a:t>  I wish I was there.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6982916" y="5550502"/>
            <a:ext cx="1714457" cy="266699"/>
          </a:xfrm>
          <a:prstGeom prst="roundRect">
            <a:avLst>
              <a:gd name="adj" fmla="val 14285"/>
            </a:avLst>
          </a:prstGeom>
          <a:solidFill>
            <a:srgbClr val="F8F9FA"/>
          </a:solidFill>
          <a:ln w="16510">
            <a:solidFill>
              <a:srgbClr val="F093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5F7FA"/>
            </a:gs>
            <a:gs pos="100000">
              <a:srgbClr val="E8EEF5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09625"/>
          </a:xfrm>
          <a:prstGeom prst="rect">
            <a:avLst/>
          </a:prstGeom>
          <a:gradFill rotWithShape="1">
            <a:gsLst>
              <a:gs pos="0">
                <a:srgbClr val="667EEA"/>
              </a:gs>
              <a:gs pos="100000">
                <a:srgbClr val="764BA2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9584" y="267028"/>
            <a:ext cx="342891" cy="26604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04872" y="114300"/>
            <a:ext cx="4790955" cy="5715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3900"/>
              </a:lnSpc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Poppins"/>
              </a:rPr>
              <a:t>IV. Writing: My Free Time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9584" y="1304925"/>
            <a:ext cx="4238519" cy="2314575"/>
          </a:xfrm>
          <a:prstGeom prst="roundRect">
            <a:avLst>
              <a:gd name="adj" fmla="val 13168"/>
            </a:avLst>
          </a:prstGeom>
          <a:solidFill>
            <a:srgbClr val="FFFFFF"/>
          </a:solidFill>
          <a:ln w="41275">
            <a:solidFill>
              <a:srgbClr val="667E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6278" y="1679330"/>
            <a:ext cx="304792" cy="26083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95367" y="1619250"/>
            <a:ext cx="1609684" cy="37147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1554" b="1">
                <a:solidFill>
                  <a:srgbClr val="667EEA"/>
                </a:solidFill>
                <a:latin typeface="Poppins"/>
              </a:rPr>
              <a:t>Writing Task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278" y="2204204"/>
            <a:ext cx="3705132" cy="97321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1040"/>
              </a:spcAft>
            </a:pPr>
            <a:r>
              <a:rPr sz="1600" b="0">
                <a:solidFill>
                  <a:srgbClr val="374151"/>
                </a:solidFill>
                <a:latin typeface="Roboto"/>
              </a:rPr>
              <a:t>Write a short paragraph or email to a friend describing how you spend your free time.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9584" y="3819524"/>
            <a:ext cx="4238519" cy="2543175"/>
          </a:xfrm>
          <a:prstGeom prst="roundRect">
            <a:avLst>
              <a:gd name="adj" fmla="val 11985"/>
            </a:avLst>
          </a:prstGeom>
          <a:solidFill>
            <a:srgbClr val="FFFFFF"/>
          </a:solidFill>
          <a:ln w="41275">
            <a:solidFill>
              <a:srgbClr val="F093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8179" y="4177333"/>
            <a:ext cx="266693" cy="17973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81070" y="4068876"/>
            <a:ext cx="1098314" cy="396647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b="1">
                <a:solidFill>
                  <a:srgbClr val="F093FB"/>
                </a:solidFill>
                <a:latin typeface="Poppins"/>
              </a:rPr>
              <a:t>Include: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38179" y="4591050"/>
            <a:ext cx="304792" cy="304800"/>
          </a:xfrm>
          <a:prstGeom prst="roundRect">
            <a:avLst>
              <a:gd name="adj" fmla="val 62493750"/>
            </a:avLst>
          </a:prstGeom>
          <a:gradFill rotWithShape="1">
            <a:gsLst>
              <a:gs pos="0">
                <a:srgbClr val="667EEA"/>
              </a:gs>
              <a:gs pos="100000">
                <a:srgbClr val="764BA2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13" name="TextBox 12"/>
          <p:cNvSpPr txBox="1"/>
          <p:nvPr/>
        </p:nvSpPr>
        <p:spPr>
          <a:xfrm>
            <a:off x="942951" y="4577489"/>
            <a:ext cx="235898" cy="32239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Robot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57268" y="4604669"/>
            <a:ext cx="3362240" cy="610936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015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374151"/>
                </a:solidFill>
                <a:latin typeface="Roboto"/>
              </a:rPr>
              <a:t>What activities you do (indoor/outdoor)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38179" y="5343525"/>
            <a:ext cx="304792" cy="304800"/>
          </a:xfrm>
          <a:prstGeom prst="roundRect">
            <a:avLst>
              <a:gd name="adj" fmla="val 62493750"/>
            </a:avLst>
          </a:prstGeom>
          <a:gradFill rotWithShape="1">
            <a:gsLst>
              <a:gs pos="0">
                <a:srgbClr val="F093FB"/>
              </a:gs>
              <a:gs pos="100000">
                <a:srgbClr val="F5576C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16" name="TextBox 15"/>
          <p:cNvSpPr txBox="1"/>
          <p:nvPr/>
        </p:nvSpPr>
        <p:spPr>
          <a:xfrm>
            <a:off x="942951" y="5329965"/>
            <a:ext cx="235898" cy="32239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Robot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57268" y="5337747"/>
            <a:ext cx="2181944" cy="35445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015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374151"/>
                </a:solidFill>
                <a:latin typeface="Roboto"/>
              </a:rPr>
              <a:t>Who you do them with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38179" y="5791200"/>
            <a:ext cx="304792" cy="304800"/>
          </a:xfrm>
          <a:prstGeom prst="roundRect">
            <a:avLst>
              <a:gd name="adj" fmla="val 62493750"/>
            </a:avLst>
          </a:prstGeom>
          <a:gradFill rotWithShape="1">
            <a:gsLst>
              <a:gs pos="0">
                <a:srgbClr val="4FACFE"/>
              </a:gs>
              <a:gs pos="100000">
                <a:srgbClr val="00F2FE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19" name="TextBox 18"/>
          <p:cNvSpPr txBox="1"/>
          <p:nvPr/>
        </p:nvSpPr>
        <p:spPr>
          <a:xfrm>
            <a:off x="942951" y="5787165"/>
            <a:ext cx="235898" cy="32239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Robot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57268" y="5785422"/>
            <a:ext cx="3449919" cy="35445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015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374151"/>
                </a:solidFill>
                <a:latin typeface="Roboto"/>
              </a:rPr>
              <a:t>How they make you feel (adjectives)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229094" y="2124075"/>
            <a:ext cx="6353016" cy="3419474"/>
          </a:xfrm>
          <a:prstGeom prst="roundRect">
            <a:avLst>
              <a:gd name="adj" fmla="val 8913"/>
            </a:avLst>
          </a:prstGeom>
          <a:solidFill>
            <a:srgbClr val="FFFFFF"/>
          </a:solidFill>
          <a:ln w="41275">
            <a:solidFill>
              <a:srgbClr val="4FAC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95787" y="2505489"/>
            <a:ext cx="266693" cy="208721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876778" y="2438400"/>
            <a:ext cx="2257368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4FACFE"/>
                </a:solidFill>
                <a:latin typeface="Poppins"/>
              </a:rPr>
              <a:t>Your Writing Space</a:t>
            </a:r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696107" y="2532809"/>
            <a:ext cx="190495" cy="15408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8962800" y="2466975"/>
            <a:ext cx="2352616" cy="2857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6B7280"/>
                </a:solidFill>
                <a:latin typeface="Roboto"/>
              </a:rPr>
              <a:t>Use: excited, relaxed, happy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495787" y="2933699"/>
            <a:ext cx="5819629" cy="1904999"/>
          </a:xfrm>
          <a:prstGeom prst="roundRect">
            <a:avLst>
              <a:gd name="adj" fmla="val 12000"/>
            </a:avLst>
          </a:prstGeom>
          <a:solidFill>
            <a:srgbClr val="FAFAFA"/>
          </a:solidFill>
          <a:ln w="16510">
            <a:solidFill>
              <a:srgbClr val="E8EE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743431" y="3181350"/>
            <a:ext cx="5324341" cy="2857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9CA3AF"/>
                </a:solidFill>
                <a:latin typeface="Roboto"/>
              </a:rPr>
              <a:t>Write your paragraph here...</a:t>
            </a:r>
          </a:p>
        </p:txBody>
      </p:sp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95787" y="5036820"/>
            <a:ext cx="228594" cy="194309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5838679" y="4991100"/>
            <a:ext cx="2743131" cy="2857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4B5563"/>
                </a:solidFill>
                <a:latin typeface="Roboto"/>
              </a:rPr>
              <a:t>Tip: Start with "In my free time..."</a:t>
            </a:r>
          </a:p>
        </p:txBody>
      </p:sp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981950" y="5069541"/>
            <a:ext cx="190495" cy="128867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10248643" y="5010149"/>
            <a:ext cx="1066773" cy="25717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9CA3AF"/>
                </a:solidFill>
                <a:latin typeface="Roboto"/>
              </a:rPr>
              <a:t>5-6 sentences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5F7FA"/>
            </a:gs>
            <a:gs pos="100000">
              <a:srgbClr val="E8EEF5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09625"/>
          </a:xfrm>
          <a:prstGeom prst="rect">
            <a:avLst/>
          </a:prstGeom>
          <a:gradFill rotWithShape="1">
            <a:gsLst>
              <a:gs pos="0">
                <a:srgbClr val="667EEA"/>
              </a:gs>
              <a:gs pos="100000">
                <a:srgbClr val="764BA2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9584" y="255204"/>
            <a:ext cx="342891" cy="28969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04872" y="114300"/>
            <a:ext cx="2295467" cy="5715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3900"/>
              </a:lnSpc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Poppins"/>
              </a:rPr>
              <a:t>Answer Key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9584" y="1114425"/>
            <a:ext cx="5371965" cy="2133599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0079" y="1384226"/>
            <a:ext cx="247643" cy="1842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23921" y="1273500"/>
            <a:ext cx="2122632" cy="40575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667EEA"/>
                </a:solidFill>
                <a:latin typeface="Poppins"/>
              </a:rPr>
              <a:t>I. VOCABULARY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079" y="1727772"/>
            <a:ext cx="357727" cy="35445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7E22CE"/>
                </a:solidFill>
                <a:latin typeface="Roboto"/>
              </a:rPr>
              <a:t>A)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6773" y="1742407"/>
            <a:ext cx="4724281" cy="610936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374151"/>
                </a:solidFill>
                <a:latin typeface="Roboto"/>
              </a:rPr>
              <a:t>1. password 2. blog 3. episode 4. documentary 5. anchor 6. trend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0079" y="2375472"/>
            <a:ext cx="351315" cy="35445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7E22CE"/>
                </a:solidFill>
                <a:latin typeface="Roboto"/>
              </a:rPr>
              <a:t>B)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6773" y="2375472"/>
            <a:ext cx="3308855" cy="35445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374151"/>
                </a:solidFill>
                <a:latin typeface="Roboto"/>
              </a:rPr>
              <a:t>1. Reading 2. Camping 3. Kayaking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0079" y="2737422"/>
            <a:ext cx="354521" cy="35445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7E22CE"/>
                </a:solidFill>
                <a:latin typeface="Roboto"/>
              </a:rPr>
              <a:t>C)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6773" y="2737422"/>
            <a:ext cx="4018985" cy="35445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374151"/>
                </a:solidFill>
                <a:latin typeface="Roboto"/>
              </a:rPr>
              <a:t>1. surprised 2. boring 3. tired 4. frightening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9584" y="3400425"/>
            <a:ext cx="5371965" cy="1409699"/>
          </a:xfrm>
          <a:prstGeom prst="roundRect">
            <a:avLst>
              <a:gd name="adj" fmla="val 16216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079" y="3655827"/>
            <a:ext cx="247643" cy="21309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123921" y="3559499"/>
            <a:ext cx="2824748" cy="40575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F093FB"/>
                </a:solidFill>
                <a:latin typeface="Poppins"/>
              </a:rPr>
              <a:t>III. COMMUNICATION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0079" y="4028406"/>
            <a:ext cx="4990975" cy="610936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374151"/>
                </a:solidFill>
                <a:latin typeface="Roboto"/>
              </a:rPr>
              <a:t>Answers may vary (e.g., Really? / No way! / That's incredible! / Tell me more!)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0144" y="1114425"/>
            <a:ext cx="5371965" cy="2781300"/>
          </a:xfrm>
          <a:prstGeom prst="roundRect">
            <a:avLst>
              <a:gd name="adj" fmla="val 8219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00639" y="1378466"/>
            <a:ext cx="247643" cy="19581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724481" y="1273500"/>
            <a:ext cx="1803635" cy="40575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667EEA"/>
                </a:solidFill>
                <a:latin typeface="Poppins"/>
              </a:rPr>
              <a:t>II. GRAMMAR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639" y="1727772"/>
            <a:ext cx="357727" cy="35445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7E22CE"/>
                </a:solidFill>
                <a:latin typeface="Roboto"/>
              </a:rPr>
              <a:t>A)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67333" y="1742407"/>
            <a:ext cx="4724281" cy="610936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374151"/>
                </a:solidFill>
                <a:latin typeface="Roboto"/>
              </a:rPr>
              <a:t>1. have already seen 2. watched 3. has not posted 4. started 5. Have you ever met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639" y="2375472"/>
            <a:ext cx="351315" cy="35445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7E22CE"/>
                </a:solidFill>
                <a:latin typeface="Roboto"/>
              </a:rPr>
              <a:t>B)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67333" y="2390107"/>
            <a:ext cx="4724281" cy="610936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374151"/>
                </a:solidFill>
                <a:latin typeface="Roboto"/>
              </a:rPr>
              <a:t>1. are going to travel 2. is going to rain 3. will make 4. will help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639" y="3023172"/>
            <a:ext cx="354521" cy="35445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7E22CE"/>
                </a:solidFill>
                <a:latin typeface="Roboto"/>
              </a:rPr>
              <a:t>C)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67333" y="3023172"/>
            <a:ext cx="3154966" cy="35445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374151"/>
                </a:solidFill>
                <a:latin typeface="Roboto"/>
              </a:rPr>
              <a:t>1. too 2. enough 3. too 4. enough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00639" y="3385121"/>
            <a:ext cx="352917" cy="35445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7E22CE"/>
                </a:solidFill>
                <a:latin typeface="Roboto"/>
              </a:rPr>
              <a:t>D)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67333" y="3385121"/>
            <a:ext cx="1983172" cy="35445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374151"/>
                </a:solidFill>
                <a:latin typeface="Roboto"/>
              </a:rPr>
              <a:t>1. In 2. On 3. At 4. In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210144" y="4048124"/>
            <a:ext cx="5371965" cy="981074"/>
          </a:xfrm>
          <a:prstGeom prst="roundRect">
            <a:avLst>
              <a:gd name="adj" fmla="val 23300"/>
            </a:avLst>
          </a:prstGeom>
          <a:gradFill rotWithShape="1">
            <a:gsLst>
              <a:gs pos="0">
                <a:srgbClr val="F3E8FF"/>
              </a:gs>
              <a:gs pos="100000">
                <a:srgbClr val="FCE7F3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00639" y="4423098"/>
            <a:ext cx="285742" cy="221602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6800679" y="4205735"/>
            <a:ext cx="1224951" cy="38010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b="1">
                <a:solidFill>
                  <a:srgbClr val="1F2937"/>
                </a:solidFill>
                <a:latin typeface="Roboto"/>
              </a:rPr>
              <a:t>Great Job!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800679" y="4518596"/>
            <a:ext cx="2802306" cy="35445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Roboto"/>
              </a:rPr>
              <a:t>You've completed the review!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1181</Words>
  <Application>Microsoft Office PowerPoint</Application>
  <PresentationFormat>Widescreen</PresentationFormat>
  <Paragraphs>233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Poppins</vt:lpstr>
      <vt:lpstr>Poppins Black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MOBLIH MED-AMINE</cp:lastModifiedBy>
  <cp:revision>3</cp:revision>
  <dcterms:created xsi:type="dcterms:W3CDTF">2013-01-27T09:14:16Z</dcterms:created>
  <dcterms:modified xsi:type="dcterms:W3CDTF">2026-01-08T14:07:43Z</dcterms:modified>
  <cp:category/>
</cp:coreProperties>
</file>